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4"/>
  </p:sldMasterIdLst>
  <p:sldIdLst>
    <p:sldId id="256" r:id="rId5"/>
    <p:sldId id="269" r:id="rId6"/>
    <p:sldId id="276" r:id="rId7"/>
    <p:sldId id="262" r:id="rId8"/>
    <p:sldId id="257" r:id="rId9"/>
    <p:sldId id="266" r:id="rId10"/>
    <p:sldId id="260" r:id="rId11"/>
    <p:sldId id="261" r:id="rId12"/>
    <p:sldId id="272" r:id="rId13"/>
    <p:sldId id="263" r:id="rId14"/>
    <p:sldId id="267" r:id="rId15"/>
    <p:sldId id="264" r:id="rId16"/>
    <p:sldId id="273" r:id="rId17"/>
    <p:sldId id="265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84C6"/>
    <a:srgbClr val="FED334"/>
    <a:srgbClr val="CC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E02A3B-BAF5-4853-987C-8A2F19875C22}" v="159" dt="2022-05-18T17:20:34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Jennifer L" userId="81f55026-fe13-49d5-9441-7fb4a2bd5d0e" providerId="ADAL" clId="{9AE02A3B-BAF5-4853-987C-8A2F19875C22}"/>
    <pc:docChg chg="undo custSel delSld modSld">
      <pc:chgData name="Williams, Jennifer L" userId="81f55026-fe13-49d5-9441-7fb4a2bd5d0e" providerId="ADAL" clId="{9AE02A3B-BAF5-4853-987C-8A2F19875C22}" dt="2022-05-18T17:20:41.145" v="301" actId="207"/>
      <pc:docMkLst>
        <pc:docMk/>
      </pc:docMkLst>
      <pc:sldChg chg="modSp mod">
        <pc:chgData name="Williams, Jennifer L" userId="81f55026-fe13-49d5-9441-7fb4a2bd5d0e" providerId="ADAL" clId="{9AE02A3B-BAF5-4853-987C-8A2F19875C22}" dt="2022-05-18T17:09:47.623" v="244" actId="12"/>
        <pc:sldMkLst>
          <pc:docMk/>
          <pc:sldMk cId="2869300038" sldId="256"/>
        </pc:sldMkLst>
        <pc:spChg chg="mod">
          <ac:chgData name="Williams, Jennifer L" userId="81f55026-fe13-49d5-9441-7fb4a2bd5d0e" providerId="ADAL" clId="{9AE02A3B-BAF5-4853-987C-8A2F19875C22}" dt="2022-05-18T17:09:04.455" v="236" actId="207"/>
          <ac:spMkLst>
            <pc:docMk/>
            <pc:sldMk cId="2869300038" sldId="256"/>
            <ac:spMk id="10" creationId="{98590215-5549-4C83-B926-ADEC16ECE82D}"/>
          </ac:spMkLst>
        </pc:spChg>
        <pc:spChg chg="mod">
          <ac:chgData name="Williams, Jennifer L" userId="81f55026-fe13-49d5-9441-7fb4a2bd5d0e" providerId="ADAL" clId="{9AE02A3B-BAF5-4853-987C-8A2F19875C22}" dt="2022-05-18T17:09:47.623" v="244" actId="12"/>
          <ac:spMkLst>
            <pc:docMk/>
            <pc:sldMk cId="2869300038" sldId="256"/>
            <ac:spMk id="11" creationId="{C27E001C-2106-49D9-B53D-D0E4C360734F}"/>
          </ac:spMkLst>
        </pc:spChg>
        <pc:spChg chg="mod">
          <ac:chgData name="Williams, Jennifer L" userId="81f55026-fe13-49d5-9441-7fb4a2bd5d0e" providerId="ADAL" clId="{9AE02A3B-BAF5-4853-987C-8A2F19875C22}" dt="2022-05-18T17:09:28.006" v="242" actId="12"/>
          <ac:spMkLst>
            <pc:docMk/>
            <pc:sldMk cId="2869300038" sldId="256"/>
            <ac:spMk id="12" creationId="{BD9BED7E-CC6B-46B0-B54B-5EAB9DBF291A}"/>
          </ac:spMkLst>
        </pc:spChg>
        <pc:spChg chg="mod">
          <ac:chgData name="Williams, Jennifer L" userId="81f55026-fe13-49d5-9441-7fb4a2bd5d0e" providerId="ADAL" clId="{9AE02A3B-BAF5-4853-987C-8A2F19875C22}" dt="2022-05-18T17:09:36.543" v="243" actId="12"/>
          <ac:spMkLst>
            <pc:docMk/>
            <pc:sldMk cId="2869300038" sldId="256"/>
            <ac:spMk id="13" creationId="{6094AEE2-DC1C-4A39-8DB2-D5498F72C571}"/>
          </ac:spMkLst>
        </pc:spChg>
        <pc:spChg chg="mod">
          <ac:chgData name="Williams, Jennifer L" userId="81f55026-fe13-49d5-9441-7fb4a2bd5d0e" providerId="ADAL" clId="{9AE02A3B-BAF5-4853-987C-8A2F19875C22}" dt="2022-05-18T17:09:11.047" v="238" actId="207"/>
          <ac:spMkLst>
            <pc:docMk/>
            <pc:sldMk cId="2869300038" sldId="256"/>
            <ac:spMk id="14" creationId="{1EC43FC5-B598-4205-9BEB-3DA9A83B841D}"/>
          </ac:spMkLst>
        </pc:spChg>
        <pc:spChg chg="mod">
          <ac:chgData name="Williams, Jennifer L" userId="81f55026-fe13-49d5-9441-7fb4a2bd5d0e" providerId="ADAL" clId="{9AE02A3B-BAF5-4853-987C-8A2F19875C22}" dt="2022-05-18T17:09:18.807" v="241" actId="207"/>
          <ac:spMkLst>
            <pc:docMk/>
            <pc:sldMk cId="2869300038" sldId="256"/>
            <ac:spMk id="15" creationId="{C1755F7C-303B-4DFA-90E2-6A6531B034E6}"/>
          </ac:spMkLst>
        </pc:spChg>
        <pc:spChg chg="mod">
          <ac:chgData name="Williams, Jennifer L" userId="81f55026-fe13-49d5-9441-7fb4a2bd5d0e" providerId="ADAL" clId="{9AE02A3B-BAF5-4853-987C-8A2F19875C22}" dt="2022-05-18T17:09:00.933" v="235" actId="207"/>
          <ac:spMkLst>
            <pc:docMk/>
            <pc:sldMk cId="2869300038" sldId="256"/>
            <ac:spMk id="16" creationId="{DC615A5F-85C0-4A11-AC21-C2A96DDECB06}"/>
          </ac:spMkLst>
        </pc:spChg>
        <pc:picChg chg="mod">
          <ac:chgData name="Williams, Jennifer L" userId="81f55026-fe13-49d5-9441-7fb4a2bd5d0e" providerId="ADAL" clId="{9AE02A3B-BAF5-4853-987C-8A2F19875C22}" dt="2022-05-16T15:05:10.421" v="199" actId="962"/>
          <ac:picMkLst>
            <pc:docMk/>
            <pc:sldMk cId="2869300038" sldId="256"/>
            <ac:picMk id="5" creationId="{6A1233CF-6DB4-4580-B9A2-B374C0380E59}"/>
          </ac:picMkLst>
        </pc:picChg>
      </pc:sldChg>
      <pc:sldChg chg="modSp mod modAnim">
        <pc:chgData name="Williams, Jennifer L" userId="81f55026-fe13-49d5-9441-7fb4a2bd5d0e" providerId="ADAL" clId="{9AE02A3B-BAF5-4853-987C-8A2F19875C22}" dt="2022-05-18T17:10:43.295" v="251" actId="207"/>
        <pc:sldMkLst>
          <pc:docMk/>
          <pc:sldMk cId="1026432951" sldId="257"/>
        </pc:sldMkLst>
        <pc:spChg chg="mod">
          <ac:chgData name="Williams, Jennifer L" userId="81f55026-fe13-49d5-9441-7fb4a2bd5d0e" providerId="ADAL" clId="{9AE02A3B-BAF5-4853-987C-8A2F19875C22}" dt="2022-05-18T17:10:43.295" v="251" actId="207"/>
          <ac:spMkLst>
            <pc:docMk/>
            <pc:sldMk cId="1026432951" sldId="257"/>
            <ac:spMk id="3" creationId="{00000000-0000-0000-0000-000000000000}"/>
          </ac:spMkLst>
        </pc:spChg>
      </pc:sldChg>
      <pc:sldChg chg="modSp mod modAnim">
        <pc:chgData name="Williams, Jennifer L" userId="81f55026-fe13-49d5-9441-7fb4a2bd5d0e" providerId="ADAL" clId="{9AE02A3B-BAF5-4853-987C-8A2F19875C22}" dt="2022-05-18T17:11:49.169" v="266" actId="207"/>
        <pc:sldMkLst>
          <pc:docMk/>
          <pc:sldMk cId="3361685739" sldId="260"/>
        </pc:sldMkLst>
        <pc:spChg chg="mod">
          <ac:chgData name="Williams, Jennifer L" userId="81f55026-fe13-49d5-9441-7fb4a2bd5d0e" providerId="ADAL" clId="{9AE02A3B-BAF5-4853-987C-8A2F19875C22}" dt="2022-05-18T17:11:34.600" v="261" actId="115"/>
          <ac:spMkLst>
            <pc:docMk/>
            <pc:sldMk cId="3361685739" sldId="260"/>
            <ac:spMk id="3" creationId="{00000000-0000-0000-0000-000000000000}"/>
          </ac:spMkLst>
        </pc:spChg>
        <pc:spChg chg="mod">
          <ac:chgData name="Williams, Jennifer L" userId="81f55026-fe13-49d5-9441-7fb4a2bd5d0e" providerId="ADAL" clId="{9AE02A3B-BAF5-4853-987C-8A2F19875C22}" dt="2022-05-18T17:11:49.169" v="266" actId="207"/>
          <ac:spMkLst>
            <pc:docMk/>
            <pc:sldMk cId="3361685739" sldId="260"/>
            <ac:spMk id="5" creationId="{00000000-0000-0000-0000-000000000000}"/>
          </ac:spMkLst>
        </pc:spChg>
      </pc:sldChg>
      <pc:sldChg chg="modSp mod modAnim">
        <pc:chgData name="Williams, Jennifer L" userId="81f55026-fe13-49d5-9441-7fb4a2bd5d0e" providerId="ADAL" clId="{9AE02A3B-BAF5-4853-987C-8A2F19875C22}" dt="2022-05-18T17:11:55.215" v="268" actId="207"/>
        <pc:sldMkLst>
          <pc:docMk/>
          <pc:sldMk cId="694171501" sldId="261"/>
        </pc:sldMkLst>
        <pc:spChg chg="mod">
          <ac:chgData name="Williams, Jennifer L" userId="81f55026-fe13-49d5-9441-7fb4a2bd5d0e" providerId="ADAL" clId="{9AE02A3B-BAF5-4853-987C-8A2F19875C22}" dt="2022-05-18T17:11:53.248" v="267" actId="207"/>
          <ac:spMkLst>
            <pc:docMk/>
            <pc:sldMk cId="694171501" sldId="261"/>
            <ac:spMk id="3" creationId="{00000000-0000-0000-0000-000000000000}"/>
          </ac:spMkLst>
        </pc:spChg>
        <pc:spChg chg="mod">
          <ac:chgData name="Williams, Jennifer L" userId="81f55026-fe13-49d5-9441-7fb4a2bd5d0e" providerId="ADAL" clId="{9AE02A3B-BAF5-4853-987C-8A2F19875C22}" dt="2022-05-18T17:11:55.215" v="268" actId="207"/>
          <ac:spMkLst>
            <pc:docMk/>
            <pc:sldMk cId="694171501" sldId="261"/>
            <ac:spMk id="5" creationId="{00000000-0000-0000-0000-000000000000}"/>
          </ac:spMkLst>
        </pc:spChg>
        <pc:picChg chg="mod">
          <ac:chgData name="Williams, Jennifer L" userId="81f55026-fe13-49d5-9441-7fb4a2bd5d0e" providerId="ADAL" clId="{9AE02A3B-BAF5-4853-987C-8A2F19875C22}" dt="2022-05-16T15:05:19.869" v="201" actId="962"/>
          <ac:picMkLst>
            <pc:docMk/>
            <pc:sldMk cId="694171501" sldId="261"/>
            <ac:picMk id="4" creationId="{57064DB4-B6D5-4591-A5E3-91E9BE941AAE}"/>
          </ac:picMkLst>
        </pc:picChg>
        <pc:picChg chg="mod">
          <ac:chgData name="Williams, Jennifer L" userId="81f55026-fe13-49d5-9441-7fb4a2bd5d0e" providerId="ADAL" clId="{9AE02A3B-BAF5-4853-987C-8A2F19875C22}" dt="2022-05-16T15:05:18.405" v="200" actId="962"/>
          <ac:picMkLst>
            <pc:docMk/>
            <pc:sldMk cId="694171501" sldId="261"/>
            <ac:picMk id="6" creationId="{B5BAE211-5994-4B22-BA65-97796FAA5953}"/>
          </ac:picMkLst>
        </pc:picChg>
      </pc:sldChg>
      <pc:sldChg chg="addSp delSp modSp mod setBg delAnim modAnim chgLayout">
        <pc:chgData name="Williams, Jennifer L" userId="81f55026-fe13-49d5-9441-7fb4a2bd5d0e" providerId="ADAL" clId="{9AE02A3B-BAF5-4853-987C-8A2F19875C22}" dt="2022-05-18T17:10:23.828" v="247" actId="12"/>
        <pc:sldMkLst>
          <pc:docMk/>
          <pc:sldMk cId="3426765804" sldId="262"/>
        </pc:sldMkLst>
        <pc:spChg chg="mod ord">
          <ac:chgData name="Williams, Jennifer L" userId="81f55026-fe13-49d5-9441-7fb4a2bd5d0e" providerId="ADAL" clId="{9AE02A3B-BAF5-4853-987C-8A2F19875C22}" dt="2022-05-11T20:33:51.020" v="39" actId="122"/>
          <ac:spMkLst>
            <pc:docMk/>
            <pc:sldMk cId="3426765804" sldId="262"/>
            <ac:spMk id="2" creationId="{00000000-0000-0000-0000-000000000000}"/>
          </ac:spMkLst>
        </pc:spChg>
        <pc:spChg chg="mod ord">
          <ac:chgData name="Williams, Jennifer L" userId="81f55026-fe13-49d5-9441-7fb4a2bd5d0e" providerId="ADAL" clId="{9AE02A3B-BAF5-4853-987C-8A2F19875C22}" dt="2022-05-18T17:10:23.828" v="247" actId="12"/>
          <ac:spMkLst>
            <pc:docMk/>
            <pc:sldMk cId="3426765804" sldId="262"/>
            <ac:spMk id="3" creationId="{00000000-0000-0000-0000-000000000000}"/>
          </ac:spMkLst>
        </pc:spChg>
        <pc:spChg chg="del">
          <ac:chgData name="Williams, Jennifer L" userId="81f55026-fe13-49d5-9441-7fb4a2bd5d0e" providerId="ADAL" clId="{9AE02A3B-BAF5-4853-987C-8A2F19875C22}" dt="2022-05-11T20:31:32.500" v="9" actId="478"/>
          <ac:spMkLst>
            <pc:docMk/>
            <pc:sldMk cId="3426765804" sldId="262"/>
            <ac:spMk id="4" creationId="{00000000-0000-0000-0000-000000000000}"/>
          </ac:spMkLst>
        </pc:spChg>
        <pc:spChg chg="add">
          <ac:chgData name="Williams, Jennifer L" userId="81f55026-fe13-49d5-9441-7fb4a2bd5d0e" providerId="ADAL" clId="{9AE02A3B-BAF5-4853-987C-8A2F19875C22}" dt="2022-05-11T20:31:43.322" v="10" actId="26606"/>
          <ac:spMkLst>
            <pc:docMk/>
            <pc:sldMk cId="3426765804" sldId="262"/>
            <ac:spMk id="8" creationId="{3741B58E-3B65-4A01-A276-975AB2CF8A08}"/>
          </ac:spMkLst>
        </pc:spChg>
        <pc:spChg chg="add mod">
          <ac:chgData name="Williams, Jennifer L" userId="81f55026-fe13-49d5-9441-7fb4a2bd5d0e" providerId="ADAL" clId="{9AE02A3B-BAF5-4853-987C-8A2F19875C22}" dt="2022-05-11T20:34:02.580" v="42" actId="1582"/>
          <ac:spMkLst>
            <pc:docMk/>
            <pc:sldMk cId="3426765804" sldId="262"/>
            <ac:spMk id="9" creationId="{5601D7FE-30E4-429A-A2A3-7F691BC93957}"/>
          </ac:spMkLst>
        </pc:spChg>
        <pc:spChg chg="add">
          <ac:chgData name="Williams, Jennifer L" userId="81f55026-fe13-49d5-9441-7fb4a2bd5d0e" providerId="ADAL" clId="{9AE02A3B-BAF5-4853-987C-8A2F19875C22}" dt="2022-05-11T20:31:43.322" v="10" actId="26606"/>
          <ac:spMkLst>
            <pc:docMk/>
            <pc:sldMk cId="3426765804" sldId="262"/>
            <ac:spMk id="10" creationId="{7AAC67C3-831B-4AB1-A259-DFB839CAFAFC}"/>
          </ac:spMkLst>
        </pc:spChg>
        <pc:spChg chg="add">
          <ac:chgData name="Williams, Jennifer L" userId="81f55026-fe13-49d5-9441-7fb4a2bd5d0e" providerId="ADAL" clId="{9AE02A3B-BAF5-4853-987C-8A2F19875C22}" dt="2022-05-11T20:31:43.322" v="10" actId="26606"/>
          <ac:spMkLst>
            <pc:docMk/>
            <pc:sldMk cId="3426765804" sldId="262"/>
            <ac:spMk id="12" creationId="{054B3F04-9EAC-45C0-B3CE-0387EEA10A0C}"/>
          </ac:spMkLst>
        </pc:spChg>
        <pc:cxnChg chg="add mod">
          <ac:chgData name="Williams, Jennifer L" userId="81f55026-fe13-49d5-9441-7fb4a2bd5d0e" providerId="ADAL" clId="{9AE02A3B-BAF5-4853-987C-8A2F19875C22}" dt="2022-05-11T20:33:40.851" v="33" actId="1076"/>
          <ac:cxnSpMkLst>
            <pc:docMk/>
            <pc:sldMk cId="3426765804" sldId="262"/>
            <ac:cxnSpMk id="6" creationId="{C842D71E-BFF4-457E-BAA5-8C48E78D45BF}"/>
          </ac:cxnSpMkLst>
        </pc:cxnChg>
      </pc:sldChg>
      <pc:sldChg chg="modSp mod modAnim">
        <pc:chgData name="Williams, Jennifer L" userId="81f55026-fe13-49d5-9441-7fb4a2bd5d0e" providerId="ADAL" clId="{9AE02A3B-BAF5-4853-987C-8A2F19875C22}" dt="2022-05-18T17:19:25.800" v="286" actId="207"/>
        <pc:sldMkLst>
          <pc:docMk/>
          <pc:sldMk cId="3716133648" sldId="263"/>
        </pc:sldMkLst>
        <pc:spChg chg="mod">
          <ac:chgData name="Williams, Jennifer L" userId="81f55026-fe13-49d5-9441-7fb4a2bd5d0e" providerId="ADAL" clId="{9AE02A3B-BAF5-4853-987C-8A2F19875C22}" dt="2022-05-18T17:19:25.800" v="286" actId="207"/>
          <ac:spMkLst>
            <pc:docMk/>
            <pc:sldMk cId="3716133648" sldId="263"/>
            <ac:spMk id="3" creationId="{00000000-0000-0000-0000-000000000000}"/>
          </ac:spMkLst>
        </pc:spChg>
      </pc:sldChg>
      <pc:sldChg chg="modSp mod modAnim">
        <pc:chgData name="Williams, Jennifer L" userId="81f55026-fe13-49d5-9441-7fb4a2bd5d0e" providerId="ADAL" clId="{9AE02A3B-BAF5-4853-987C-8A2F19875C22}" dt="2022-05-18T17:20:06.047" v="294" actId="207"/>
        <pc:sldMkLst>
          <pc:docMk/>
          <pc:sldMk cId="881318003" sldId="264"/>
        </pc:sldMkLst>
        <pc:spChg chg="mod">
          <ac:chgData name="Williams, Jennifer L" userId="81f55026-fe13-49d5-9441-7fb4a2bd5d0e" providerId="ADAL" clId="{9AE02A3B-BAF5-4853-987C-8A2F19875C22}" dt="2022-05-18T17:20:06.047" v="294" actId="207"/>
          <ac:spMkLst>
            <pc:docMk/>
            <pc:sldMk cId="881318003" sldId="264"/>
            <ac:spMk id="3" creationId="{00000000-0000-0000-0000-000000000000}"/>
          </ac:spMkLst>
        </pc:spChg>
      </pc:sldChg>
      <pc:sldChg chg="modSp mod modAnim">
        <pc:chgData name="Williams, Jennifer L" userId="81f55026-fe13-49d5-9441-7fb4a2bd5d0e" providerId="ADAL" clId="{9AE02A3B-BAF5-4853-987C-8A2F19875C22}" dt="2022-05-18T17:20:41.145" v="301" actId="207"/>
        <pc:sldMkLst>
          <pc:docMk/>
          <pc:sldMk cId="1166264220" sldId="265"/>
        </pc:sldMkLst>
        <pc:spChg chg="mod">
          <ac:chgData name="Williams, Jennifer L" userId="81f55026-fe13-49d5-9441-7fb4a2bd5d0e" providerId="ADAL" clId="{9AE02A3B-BAF5-4853-987C-8A2F19875C22}" dt="2022-05-18T17:20:41.145" v="301" actId="207"/>
          <ac:spMkLst>
            <pc:docMk/>
            <pc:sldMk cId="1166264220" sldId="265"/>
            <ac:spMk id="7" creationId="{FDAE50D2-9424-42D4-91FD-411F253BDCFC}"/>
          </ac:spMkLst>
        </pc:spChg>
        <pc:spChg chg="mod">
          <ac:chgData name="Williams, Jennifer L" userId="81f55026-fe13-49d5-9441-7fb4a2bd5d0e" providerId="ADAL" clId="{9AE02A3B-BAF5-4853-987C-8A2F19875C22}" dt="2022-05-18T17:20:34.553" v="299" actId="207"/>
          <ac:spMkLst>
            <pc:docMk/>
            <pc:sldMk cId="1166264220" sldId="265"/>
            <ac:spMk id="9" creationId="{00127E65-8250-4A02-B483-B053F24873FC}"/>
          </ac:spMkLst>
        </pc:spChg>
        <pc:spChg chg="mod">
          <ac:chgData name="Williams, Jennifer L" userId="81f55026-fe13-49d5-9441-7fb4a2bd5d0e" providerId="ADAL" clId="{9AE02A3B-BAF5-4853-987C-8A2F19875C22}" dt="2022-05-18T17:20:32.506" v="298" actId="207"/>
          <ac:spMkLst>
            <pc:docMk/>
            <pc:sldMk cId="1166264220" sldId="265"/>
            <ac:spMk id="15" creationId="{3EB46113-15D7-4F6D-88DC-004AF8C49836}"/>
          </ac:spMkLst>
        </pc:spChg>
        <pc:picChg chg="mod">
          <ac:chgData name="Williams, Jennifer L" userId="81f55026-fe13-49d5-9441-7fb4a2bd5d0e" providerId="ADAL" clId="{9AE02A3B-BAF5-4853-987C-8A2F19875C22}" dt="2022-05-16T15:05:42.753" v="233" actId="962"/>
          <ac:picMkLst>
            <pc:docMk/>
            <pc:sldMk cId="1166264220" sldId="265"/>
            <ac:picMk id="4" creationId="{AD6CA0CB-9839-4849-9E5C-1611BF5A2C62}"/>
          </ac:picMkLst>
        </pc:picChg>
        <pc:picChg chg="mod">
          <ac:chgData name="Williams, Jennifer L" userId="81f55026-fe13-49d5-9441-7fb4a2bd5d0e" providerId="ADAL" clId="{9AE02A3B-BAF5-4853-987C-8A2F19875C22}" dt="2022-05-16T15:05:27.558" v="202" actId="962"/>
          <ac:picMkLst>
            <pc:docMk/>
            <pc:sldMk cId="1166264220" sldId="265"/>
            <ac:picMk id="5" creationId="{05B28BAE-1A8D-44FF-817C-62C315DAD2AE}"/>
          </ac:picMkLst>
        </pc:picChg>
        <pc:picChg chg="mod">
          <ac:chgData name="Williams, Jennifer L" userId="81f55026-fe13-49d5-9441-7fb4a2bd5d0e" providerId="ADAL" clId="{9AE02A3B-BAF5-4853-987C-8A2F19875C22}" dt="2022-05-16T15:05:35.417" v="204" actId="1076"/>
          <ac:picMkLst>
            <pc:docMk/>
            <pc:sldMk cId="1166264220" sldId="265"/>
            <ac:picMk id="2052" creationId="{5E0CE6C2-3788-433D-8ADE-EE6CB9604E1C}"/>
          </ac:picMkLst>
        </pc:picChg>
      </pc:sldChg>
      <pc:sldChg chg="modSp mod modAnim">
        <pc:chgData name="Williams, Jennifer L" userId="81f55026-fe13-49d5-9441-7fb4a2bd5d0e" providerId="ADAL" clId="{9AE02A3B-BAF5-4853-987C-8A2F19875C22}" dt="2022-05-18T17:11:02.838" v="255" actId="207"/>
        <pc:sldMkLst>
          <pc:docMk/>
          <pc:sldMk cId="2978997927" sldId="266"/>
        </pc:sldMkLst>
        <pc:spChg chg="mod">
          <ac:chgData name="Williams, Jennifer L" userId="81f55026-fe13-49d5-9441-7fb4a2bd5d0e" providerId="ADAL" clId="{9AE02A3B-BAF5-4853-987C-8A2F19875C22}" dt="2022-05-18T17:10:55.896" v="253" actId="12"/>
          <ac:spMkLst>
            <pc:docMk/>
            <pc:sldMk cId="2978997927" sldId="266"/>
            <ac:spMk id="3" creationId="{00000000-0000-0000-0000-000000000000}"/>
          </ac:spMkLst>
        </pc:spChg>
        <pc:spChg chg="mod">
          <ac:chgData name="Williams, Jennifer L" userId="81f55026-fe13-49d5-9441-7fb4a2bd5d0e" providerId="ADAL" clId="{9AE02A3B-BAF5-4853-987C-8A2F19875C22}" dt="2022-05-18T17:11:02.838" v="255" actId="207"/>
          <ac:spMkLst>
            <pc:docMk/>
            <pc:sldMk cId="2978997927" sldId="266"/>
            <ac:spMk id="5" creationId="{00000000-0000-0000-0000-000000000000}"/>
          </ac:spMkLst>
        </pc:spChg>
      </pc:sldChg>
      <pc:sldChg chg="modSp mod modAnim">
        <pc:chgData name="Williams, Jennifer L" userId="81f55026-fe13-49d5-9441-7fb4a2bd5d0e" providerId="ADAL" clId="{9AE02A3B-BAF5-4853-987C-8A2F19875C22}" dt="2022-05-18T17:19:51.042" v="291" actId="207"/>
        <pc:sldMkLst>
          <pc:docMk/>
          <pc:sldMk cId="3174333383" sldId="267"/>
        </pc:sldMkLst>
        <pc:spChg chg="mod">
          <ac:chgData name="Williams, Jennifer L" userId="81f55026-fe13-49d5-9441-7fb4a2bd5d0e" providerId="ADAL" clId="{9AE02A3B-BAF5-4853-987C-8A2F19875C22}" dt="2022-05-18T17:19:41.296" v="288" actId="207"/>
          <ac:spMkLst>
            <pc:docMk/>
            <pc:sldMk cId="3174333383" sldId="267"/>
            <ac:spMk id="11" creationId="{2E91301A-3FDE-41F6-BA2E-42C6601CD779}"/>
          </ac:spMkLst>
        </pc:spChg>
        <pc:spChg chg="mod">
          <ac:chgData name="Williams, Jennifer L" userId="81f55026-fe13-49d5-9441-7fb4a2bd5d0e" providerId="ADAL" clId="{9AE02A3B-BAF5-4853-987C-8A2F19875C22}" dt="2022-05-18T17:19:51.042" v="291" actId="207"/>
          <ac:spMkLst>
            <pc:docMk/>
            <pc:sldMk cId="3174333383" sldId="267"/>
            <ac:spMk id="12" creationId="{FED10EB9-F4F5-43DB-8AA2-1D7BA73DD94E}"/>
          </ac:spMkLst>
        </pc:spChg>
      </pc:sldChg>
      <pc:sldChg chg="modSp mod modAnim">
        <pc:chgData name="Williams, Jennifer L" userId="81f55026-fe13-49d5-9441-7fb4a2bd5d0e" providerId="ADAL" clId="{9AE02A3B-BAF5-4853-987C-8A2F19875C22}" dt="2022-05-18T17:10:12.672" v="246" actId="12"/>
        <pc:sldMkLst>
          <pc:docMk/>
          <pc:sldMk cId="2447504757" sldId="269"/>
        </pc:sldMkLst>
        <pc:spChg chg="mod">
          <ac:chgData name="Williams, Jennifer L" userId="81f55026-fe13-49d5-9441-7fb4a2bd5d0e" providerId="ADAL" clId="{9AE02A3B-BAF5-4853-987C-8A2F19875C22}" dt="2022-05-11T20:30:55.712" v="6" actId="20577"/>
          <ac:spMkLst>
            <pc:docMk/>
            <pc:sldMk cId="2447504757" sldId="269"/>
            <ac:spMk id="7" creationId="{36EE7303-C49F-4D75-92E3-452F005D3BDF}"/>
          </ac:spMkLst>
        </pc:spChg>
        <pc:spChg chg="mod">
          <ac:chgData name="Williams, Jennifer L" userId="81f55026-fe13-49d5-9441-7fb4a2bd5d0e" providerId="ADAL" clId="{9AE02A3B-BAF5-4853-987C-8A2F19875C22}" dt="2022-05-18T17:10:12.672" v="246" actId="12"/>
          <ac:spMkLst>
            <pc:docMk/>
            <pc:sldMk cId="2447504757" sldId="269"/>
            <ac:spMk id="8" creationId="{B7A57701-5D7C-46D4-8BF6-7F75B8F99CFE}"/>
          </ac:spMkLst>
        </pc:spChg>
      </pc:sldChg>
      <pc:sldChg chg="del">
        <pc:chgData name="Williams, Jennifer L" userId="81f55026-fe13-49d5-9441-7fb4a2bd5d0e" providerId="ADAL" clId="{9AE02A3B-BAF5-4853-987C-8A2F19875C22}" dt="2022-05-11T20:30:32.724" v="0" actId="47"/>
        <pc:sldMkLst>
          <pc:docMk/>
          <pc:sldMk cId="137609095" sldId="270"/>
        </pc:sldMkLst>
      </pc:sldChg>
      <pc:sldChg chg="del">
        <pc:chgData name="Williams, Jennifer L" userId="81f55026-fe13-49d5-9441-7fb4a2bd5d0e" providerId="ADAL" clId="{9AE02A3B-BAF5-4853-987C-8A2F19875C22}" dt="2022-05-11T20:30:32.724" v="0" actId="47"/>
        <pc:sldMkLst>
          <pc:docMk/>
          <pc:sldMk cId="250613639" sldId="271"/>
        </pc:sldMkLst>
      </pc:sldChg>
      <pc:sldChg chg="modSp mod modAnim">
        <pc:chgData name="Williams, Jennifer L" userId="81f55026-fe13-49d5-9441-7fb4a2bd5d0e" providerId="ADAL" clId="{9AE02A3B-BAF5-4853-987C-8A2F19875C22}" dt="2022-05-18T17:14:27.186" v="282" actId="207"/>
        <pc:sldMkLst>
          <pc:docMk/>
          <pc:sldMk cId="2886196353" sldId="272"/>
        </pc:sldMkLst>
        <pc:spChg chg="mod">
          <ac:chgData name="Williams, Jennifer L" userId="81f55026-fe13-49d5-9441-7fb4a2bd5d0e" providerId="ADAL" clId="{9AE02A3B-BAF5-4853-987C-8A2F19875C22}" dt="2022-05-18T17:14:27.186" v="282" actId="207"/>
          <ac:spMkLst>
            <pc:docMk/>
            <pc:sldMk cId="2886196353" sldId="272"/>
            <ac:spMk id="2" creationId="{3531E58D-CDDE-47B7-89A8-356FFB98EAF1}"/>
          </ac:spMkLst>
        </pc:spChg>
        <pc:spChg chg="mod">
          <ac:chgData name="Williams, Jennifer L" userId="81f55026-fe13-49d5-9441-7fb4a2bd5d0e" providerId="ADAL" clId="{9AE02A3B-BAF5-4853-987C-8A2F19875C22}" dt="2022-05-18T17:12:14.455" v="275" actId="207"/>
          <ac:spMkLst>
            <pc:docMk/>
            <pc:sldMk cId="2886196353" sldId="272"/>
            <ac:spMk id="14" creationId="{59B9AE73-1992-4400-B250-E7B69E11F357}"/>
          </ac:spMkLst>
        </pc:spChg>
        <pc:spChg chg="mod">
          <ac:chgData name="Williams, Jennifer L" userId="81f55026-fe13-49d5-9441-7fb4a2bd5d0e" providerId="ADAL" clId="{9AE02A3B-BAF5-4853-987C-8A2F19875C22}" dt="2022-05-18T17:14:22.887" v="281" actId="207"/>
          <ac:spMkLst>
            <pc:docMk/>
            <pc:sldMk cId="2886196353" sldId="272"/>
            <ac:spMk id="20" creationId="{7978E89D-0945-4D1F-B3C8-DE03FAC74D89}"/>
          </ac:spMkLst>
        </pc:spChg>
      </pc:sldChg>
      <pc:sldChg chg="modSp mod modAnim">
        <pc:chgData name="Williams, Jennifer L" userId="81f55026-fe13-49d5-9441-7fb4a2bd5d0e" providerId="ADAL" clId="{9AE02A3B-BAF5-4853-987C-8A2F19875C22}" dt="2022-05-18T17:20:21.403" v="297" actId="12"/>
        <pc:sldMkLst>
          <pc:docMk/>
          <pc:sldMk cId="602888844" sldId="273"/>
        </pc:sldMkLst>
        <pc:spChg chg="mod">
          <ac:chgData name="Williams, Jennifer L" userId="81f55026-fe13-49d5-9441-7fb4a2bd5d0e" providerId="ADAL" clId="{9AE02A3B-BAF5-4853-987C-8A2F19875C22}" dt="2022-05-18T17:20:21.403" v="297" actId="12"/>
          <ac:spMkLst>
            <pc:docMk/>
            <pc:sldMk cId="602888844" sldId="273"/>
            <ac:spMk id="13" creationId="{6ED49138-6043-4043-BC07-9F5B9E9FD6E0}"/>
          </ac:spMkLst>
        </pc:spChg>
      </pc:sldChg>
      <pc:sldChg chg="del">
        <pc:chgData name="Williams, Jennifer L" userId="81f55026-fe13-49d5-9441-7fb4a2bd5d0e" providerId="ADAL" clId="{9AE02A3B-BAF5-4853-987C-8A2F19875C22}" dt="2022-05-11T20:30:32.724" v="0" actId="47"/>
        <pc:sldMkLst>
          <pc:docMk/>
          <pc:sldMk cId="58784817" sldId="274"/>
        </pc:sldMkLst>
      </pc:sldChg>
      <pc:sldChg chg="del">
        <pc:chgData name="Williams, Jennifer L" userId="81f55026-fe13-49d5-9441-7fb4a2bd5d0e" providerId="ADAL" clId="{9AE02A3B-BAF5-4853-987C-8A2F19875C22}" dt="2022-05-11T20:30:32.724" v="0" actId="47"/>
        <pc:sldMkLst>
          <pc:docMk/>
          <pc:sldMk cId="2938752487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42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3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43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4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8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96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5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3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4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3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8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253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583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h/apply-for-aid/fafs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04" y="2315443"/>
            <a:ext cx="6498567" cy="15291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Introduction to Scholarships</a:t>
            </a:r>
          </a:p>
        </p:txBody>
      </p:sp>
      <p:pic>
        <p:nvPicPr>
          <p:cNvPr id="1026" name="Picture 2" descr="Image result for free mone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72" y="68368"/>
            <a:ext cx="3613859" cy="266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233CF-6DB4-4580-B9A2-B374C0380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359" y="2838805"/>
            <a:ext cx="2848848" cy="379846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8590215-5549-4C83-B926-ADEC16ECE82D}"/>
              </a:ext>
            </a:extLst>
          </p:cNvPr>
          <p:cNvSpPr txBox="1">
            <a:spLocks/>
          </p:cNvSpPr>
          <p:nvPr/>
        </p:nvSpPr>
        <p:spPr>
          <a:xfrm>
            <a:off x="960104" y="4555892"/>
            <a:ext cx="3318302" cy="3822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/>
              <a:t>SHS Scholarship Advisors</a:t>
            </a:r>
            <a:r>
              <a:rPr lang="en-US" sz="2000" b="1" dirty="0"/>
              <a:t>: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27E001C-2106-49D9-B53D-D0E4C360734F}"/>
              </a:ext>
            </a:extLst>
          </p:cNvPr>
          <p:cNvSpPr txBox="1">
            <a:spLocks/>
          </p:cNvSpPr>
          <p:nvPr/>
        </p:nvSpPr>
        <p:spPr>
          <a:xfrm>
            <a:off x="2461409" y="5104026"/>
            <a:ext cx="1917800" cy="38955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Ms. Labon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D9BED7E-CC6B-46B0-B54B-5EAB9DBF291A}"/>
              </a:ext>
            </a:extLst>
          </p:cNvPr>
          <p:cNvSpPr txBox="1">
            <a:spLocks/>
          </p:cNvSpPr>
          <p:nvPr/>
        </p:nvSpPr>
        <p:spPr>
          <a:xfrm>
            <a:off x="2461409" y="5560310"/>
            <a:ext cx="2167037" cy="32643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Ms. Lechuga 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094AEE2-DC1C-4A39-8DB2-D5498F72C571}"/>
              </a:ext>
            </a:extLst>
          </p:cNvPr>
          <p:cNvSpPr txBox="1">
            <a:spLocks/>
          </p:cNvSpPr>
          <p:nvPr/>
        </p:nvSpPr>
        <p:spPr>
          <a:xfrm>
            <a:off x="253393" y="5589729"/>
            <a:ext cx="2208016" cy="3822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Ms. Román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EC43FC5-B598-4205-9BEB-3DA9A83B841D}"/>
              </a:ext>
            </a:extLst>
          </p:cNvPr>
          <p:cNvSpPr txBox="1">
            <a:spLocks/>
          </p:cNvSpPr>
          <p:nvPr/>
        </p:nvSpPr>
        <p:spPr>
          <a:xfrm>
            <a:off x="267239" y="5140797"/>
            <a:ext cx="2082064" cy="3822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Ms. Ubando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55F7C-303B-4DFA-90E2-6A6531B034E6}"/>
              </a:ext>
            </a:extLst>
          </p:cNvPr>
          <p:cNvSpPr txBox="1"/>
          <p:nvPr/>
        </p:nvSpPr>
        <p:spPr>
          <a:xfrm>
            <a:off x="5174892" y="5141566"/>
            <a:ext cx="2042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Mrs. Williams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615A5F-85C0-4A11-AC21-C2A96DDECB06}"/>
              </a:ext>
            </a:extLst>
          </p:cNvPr>
          <p:cNvSpPr txBox="1"/>
          <p:nvPr/>
        </p:nvSpPr>
        <p:spPr>
          <a:xfrm>
            <a:off x="4628446" y="4537982"/>
            <a:ext cx="37448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/>
              <a:t>Career &amp; College Facilitator: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86930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56" y="447188"/>
            <a:ext cx="11973480" cy="970450"/>
          </a:xfrm>
        </p:spPr>
        <p:txBody>
          <a:bodyPr/>
          <a:lstStyle/>
          <a:p>
            <a:pPr algn="ctr"/>
            <a:r>
              <a:rPr lang="en-US" dirty="0"/>
              <a:t>Applying for scholarships: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735" y="1814507"/>
            <a:ext cx="10108530" cy="4696973"/>
          </a:xfrm>
        </p:spPr>
        <p:txBody>
          <a:bodyPr>
            <a:normAutofit lnSpcReduction="10000"/>
          </a:bodyPr>
          <a:lstStyle/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Look for </a:t>
            </a:r>
            <a:r>
              <a:rPr lang="en-US" sz="2500" b="1" dirty="0">
                <a:solidFill>
                  <a:schemeClr val="tx1"/>
                </a:solidFill>
              </a:rPr>
              <a:t>local </a:t>
            </a:r>
          </a:p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Check out the scholarship websites of the schools you want to attend </a:t>
            </a:r>
          </a:p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Follow the right people on social media </a:t>
            </a:r>
          </a:p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Use us! </a:t>
            </a:r>
            <a:r>
              <a:rPr lang="en-US" sz="2500" b="1" u="sng" dirty="0">
                <a:solidFill>
                  <a:schemeClr val="tx1"/>
                </a:solidFill>
              </a:rPr>
              <a:t>TEAMS! Website! Bulletin Board!</a:t>
            </a:r>
          </a:p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Ask people who are already in college what they might have received</a:t>
            </a:r>
          </a:p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b="1" u="sng" dirty="0">
                <a:solidFill>
                  <a:schemeClr val="tx1"/>
                </a:solidFill>
              </a:rPr>
              <a:t>READ REQUIREMENTS</a:t>
            </a:r>
          </a:p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FF00"/>
                </a:solidFill>
              </a:rPr>
              <a:t>Never apply for a scholarship that asks you to pay or makes promises </a:t>
            </a:r>
            <a:endParaRPr lang="en-US" sz="2500" b="1" dirty="0">
              <a:solidFill>
                <a:srgbClr val="FFFF00"/>
              </a:solidFill>
            </a:endParaRPr>
          </a:p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Rework and revise your scholarship info- Save everything! </a:t>
            </a:r>
          </a:p>
          <a:p>
            <a:pPr lvl="2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Especially at the end of senior year, you will lose your access to WCSD OneDrive.  </a:t>
            </a:r>
          </a:p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Don’t expect to get $$$$ if you only apply once 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500" b="1" u="sng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3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8851F97-95BD-40B5-8086-F0E0A4E2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263" y="156168"/>
            <a:ext cx="10373484" cy="1322956"/>
          </a:xfrm>
        </p:spPr>
        <p:txBody>
          <a:bodyPr/>
          <a:lstStyle/>
          <a:p>
            <a:pPr algn="ctr"/>
            <a:r>
              <a:rPr lang="en-US" dirty="0"/>
              <a:t>TMCC Nevada Promise Scholarship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91301A-3FDE-41F6-BA2E-42C6601CD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8621" y="2213565"/>
            <a:ext cx="5178854" cy="2735940"/>
          </a:xfrm>
          <a:custGeom>
            <a:avLst/>
            <a:gdLst>
              <a:gd name="connsiteX0" fmla="*/ 0 w 5178854"/>
              <a:gd name="connsiteY0" fmla="*/ 0 h 2735940"/>
              <a:gd name="connsiteX1" fmla="*/ 420063 w 5178854"/>
              <a:gd name="connsiteY1" fmla="*/ 0 h 2735940"/>
              <a:gd name="connsiteX2" fmla="*/ 1047279 w 5178854"/>
              <a:gd name="connsiteY2" fmla="*/ 0 h 2735940"/>
              <a:gd name="connsiteX3" fmla="*/ 1519131 w 5178854"/>
              <a:gd name="connsiteY3" fmla="*/ 0 h 2735940"/>
              <a:gd name="connsiteX4" fmla="*/ 2094559 w 5178854"/>
              <a:gd name="connsiteY4" fmla="*/ 0 h 2735940"/>
              <a:gd name="connsiteX5" fmla="*/ 2566410 w 5178854"/>
              <a:gd name="connsiteY5" fmla="*/ 0 h 2735940"/>
              <a:gd name="connsiteX6" fmla="*/ 3245415 w 5178854"/>
              <a:gd name="connsiteY6" fmla="*/ 0 h 2735940"/>
              <a:gd name="connsiteX7" fmla="*/ 3872632 w 5178854"/>
              <a:gd name="connsiteY7" fmla="*/ 0 h 2735940"/>
              <a:gd name="connsiteX8" fmla="*/ 4551637 w 5178854"/>
              <a:gd name="connsiteY8" fmla="*/ 0 h 2735940"/>
              <a:gd name="connsiteX9" fmla="*/ 5178854 w 5178854"/>
              <a:gd name="connsiteY9" fmla="*/ 0 h 2735940"/>
              <a:gd name="connsiteX10" fmla="*/ 5178854 w 5178854"/>
              <a:gd name="connsiteY10" fmla="*/ 519829 h 2735940"/>
              <a:gd name="connsiteX11" fmla="*/ 5178854 w 5178854"/>
              <a:gd name="connsiteY11" fmla="*/ 1012298 h 2735940"/>
              <a:gd name="connsiteX12" fmla="*/ 5178854 w 5178854"/>
              <a:gd name="connsiteY12" fmla="*/ 1532126 h 2735940"/>
              <a:gd name="connsiteX13" fmla="*/ 5178854 w 5178854"/>
              <a:gd name="connsiteY13" fmla="*/ 2024596 h 2735940"/>
              <a:gd name="connsiteX14" fmla="*/ 5178854 w 5178854"/>
              <a:gd name="connsiteY14" fmla="*/ 2735940 h 2735940"/>
              <a:gd name="connsiteX15" fmla="*/ 4758791 w 5178854"/>
              <a:gd name="connsiteY15" fmla="*/ 2735940 h 2735940"/>
              <a:gd name="connsiteX16" fmla="*/ 4286940 w 5178854"/>
              <a:gd name="connsiteY16" fmla="*/ 2735940 h 2735940"/>
              <a:gd name="connsiteX17" fmla="*/ 3866878 w 5178854"/>
              <a:gd name="connsiteY17" fmla="*/ 2735940 h 2735940"/>
              <a:gd name="connsiteX18" fmla="*/ 3395027 w 5178854"/>
              <a:gd name="connsiteY18" fmla="*/ 2735940 h 2735940"/>
              <a:gd name="connsiteX19" fmla="*/ 2871387 w 5178854"/>
              <a:gd name="connsiteY19" fmla="*/ 2735940 h 2735940"/>
              <a:gd name="connsiteX20" fmla="*/ 2347747 w 5178854"/>
              <a:gd name="connsiteY20" fmla="*/ 2735940 h 2735940"/>
              <a:gd name="connsiteX21" fmla="*/ 1927685 w 5178854"/>
              <a:gd name="connsiteY21" fmla="*/ 2735940 h 2735940"/>
              <a:gd name="connsiteX22" fmla="*/ 1300468 w 5178854"/>
              <a:gd name="connsiteY22" fmla="*/ 2735940 h 2735940"/>
              <a:gd name="connsiteX23" fmla="*/ 621462 w 5178854"/>
              <a:gd name="connsiteY23" fmla="*/ 2735940 h 2735940"/>
              <a:gd name="connsiteX24" fmla="*/ 0 w 5178854"/>
              <a:gd name="connsiteY24" fmla="*/ 2735940 h 2735940"/>
              <a:gd name="connsiteX25" fmla="*/ 0 w 5178854"/>
              <a:gd name="connsiteY25" fmla="*/ 2216111 h 2735940"/>
              <a:gd name="connsiteX26" fmla="*/ 0 w 5178854"/>
              <a:gd name="connsiteY26" fmla="*/ 1751002 h 2735940"/>
              <a:gd name="connsiteX27" fmla="*/ 0 w 5178854"/>
              <a:gd name="connsiteY27" fmla="*/ 1203814 h 2735940"/>
              <a:gd name="connsiteX28" fmla="*/ 0 w 5178854"/>
              <a:gd name="connsiteY28" fmla="*/ 683985 h 2735940"/>
              <a:gd name="connsiteX29" fmla="*/ 0 w 5178854"/>
              <a:gd name="connsiteY29" fmla="*/ 0 h 273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78854" h="2735940" fill="none" extrusionOk="0">
                <a:moveTo>
                  <a:pt x="0" y="0"/>
                </a:moveTo>
                <a:cubicBezTo>
                  <a:pt x="135246" y="-50388"/>
                  <a:pt x="218640" y="28459"/>
                  <a:pt x="420063" y="0"/>
                </a:cubicBezTo>
                <a:cubicBezTo>
                  <a:pt x="621486" y="-28459"/>
                  <a:pt x="885397" y="28229"/>
                  <a:pt x="1047279" y="0"/>
                </a:cubicBezTo>
                <a:cubicBezTo>
                  <a:pt x="1209161" y="-28229"/>
                  <a:pt x="1286063" y="11107"/>
                  <a:pt x="1519131" y="0"/>
                </a:cubicBezTo>
                <a:cubicBezTo>
                  <a:pt x="1752199" y="-11107"/>
                  <a:pt x="1826841" y="9176"/>
                  <a:pt x="2094559" y="0"/>
                </a:cubicBezTo>
                <a:cubicBezTo>
                  <a:pt x="2362277" y="-9176"/>
                  <a:pt x="2331136" y="24203"/>
                  <a:pt x="2566410" y="0"/>
                </a:cubicBezTo>
                <a:cubicBezTo>
                  <a:pt x="2801684" y="-24203"/>
                  <a:pt x="3094606" y="4782"/>
                  <a:pt x="3245415" y="0"/>
                </a:cubicBezTo>
                <a:cubicBezTo>
                  <a:pt x="3396225" y="-4782"/>
                  <a:pt x="3617433" y="6741"/>
                  <a:pt x="3872632" y="0"/>
                </a:cubicBezTo>
                <a:cubicBezTo>
                  <a:pt x="4127831" y="-6741"/>
                  <a:pt x="4350619" y="215"/>
                  <a:pt x="4551637" y="0"/>
                </a:cubicBezTo>
                <a:cubicBezTo>
                  <a:pt x="4752655" y="-215"/>
                  <a:pt x="4900949" y="9476"/>
                  <a:pt x="5178854" y="0"/>
                </a:cubicBezTo>
                <a:cubicBezTo>
                  <a:pt x="5205423" y="118904"/>
                  <a:pt x="5117474" y="261199"/>
                  <a:pt x="5178854" y="519829"/>
                </a:cubicBezTo>
                <a:cubicBezTo>
                  <a:pt x="5240234" y="778459"/>
                  <a:pt x="5176309" y="900418"/>
                  <a:pt x="5178854" y="1012298"/>
                </a:cubicBezTo>
                <a:cubicBezTo>
                  <a:pt x="5181399" y="1124178"/>
                  <a:pt x="5172572" y="1402900"/>
                  <a:pt x="5178854" y="1532126"/>
                </a:cubicBezTo>
                <a:cubicBezTo>
                  <a:pt x="5185136" y="1661352"/>
                  <a:pt x="5172163" y="1920741"/>
                  <a:pt x="5178854" y="2024596"/>
                </a:cubicBezTo>
                <a:cubicBezTo>
                  <a:pt x="5185545" y="2128451"/>
                  <a:pt x="5159944" y="2474880"/>
                  <a:pt x="5178854" y="2735940"/>
                </a:cubicBezTo>
                <a:cubicBezTo>
                  <a:pt x="5077900" y="2749192"/>
                  <a:pt x="4900367" y="2720354"/>
                  <a:pt x="4758791" y="2735940"/>
                </a:cubicBezTo>
                <a:cubicBezTo>
                  <a:pt x="4617215" y="2751526"/>
                  <a:pt x="4409475" y="2691706"/>
                  <a:pt x="4286940" y="2735940"/>
                </a:cubicBezTo>
                <a:cubicBezTo>
                  <a:pt x="4164405" y="2780174"/>
                  <a:pt x="4015106" y="2731229"/>
                  <a:pt x="3866878" y="2735940"/>
                </a:cubicBezTo>
                <a:cubicBezTo>
                  <a:pt x="3718650" y="2740651"/>
                  <a:pt x="3537922" y="2693420"/>
                  <a:pt x="3395027" y="2735940"/>
                </a:cubicBezTo>
                <a:cubicBezTo>
                  <a:pt x="3252132" y="2778460"/>
                  <a:pt x="3099063" y="2702699"/>
                  <a:pt x="2871387" y="2735940"/>
                </a:cubicBezTo>
                <a:cubicBezTo>
                  <a:pt x="2643711" y="2769181"/>
                  <a:pt x="2586300" y="2690519"/>
                  <a:pt x="2347747" y="2735940"/>
                </a:cubicBezTo>
                <a:cubicBezTo>
                  <a:pt x="2109194" y="2781361"/>
                  <a:pt x="2070104" y="2694061"/>
                  <a:pt x="1927685" y="2735940"/>
                </a:cubicBezTo>
                <a:cubicBezTo>
                  <a:pt x="1785266" y="2777819"/>
                  <a:pt x="1597145" y="2721112"/>
                  <a:pt x="1300468" y="2735940"/>
                </a:cubicBezTo>
                <a:cubicBezTo>
                  <a:pt x="1003791" y="2750768"/>
                  <a:pt x="927342" y="2674776"/>
                  <a:pt x="621462" y="2735940"/>
                </a:cubicBezTo>
                <a:cubicBezTo>
                  <a:pt x="315582" y="2797104"/>
                  <a:pt x="192441" y="2713696"/>
                  <a:pt x="0" y="2735940"/>
                </a:cubicBezTo>
                <a:cubicBezTo>
                  <a:pt x="-22904" y="2550048"/>
                  <a:pt x="29102" y="2337725"/>
                  <a:pt x="0" y="2216111"/>
                </a:cubicBezTo>
                <a:cubicBezTo>
                  <a:pt x="-29102" y="2094497"/>
                  <a:pt x="36961" y="1896231"/>
                  <a:pt x="0" y="1751002"/>
                </a:cubicBezTo>
                <a:cubicBezTo>
                  <a:pt x="-36961" y="1605773"/>
                  <a:pt x="27702" y="1429673"/>
                  <a:pt x="0" y="1203814"/>
                </a:cubicBezTo>
                <a:cubicBezTo>
                  <a:pt x="-27702" y="977955"/>
                  <a:pt x="15575" y="890832"/>
                  <a:pt x="0" y="683985"/>
                </a:cubicBezTo>
                <a:cubicBezTo>
                  <a:pt x="-15575" y="477138"/>
                  <a:pt x="7309" y="235773"/>
                  <a:pt x="0" y="0"/>
                </a:cubicBezTo>
                <a:close/>
              </a:path>
              <a:path w="5178854" h="2735940" stroke="0" extrusionOk="0">
                <a:moveTo>
                  <a:pt x="0" y="0"/>
                </a:moveTo>
                <a:cubicBezTo>
                  <a:pt x="183143" y="-78512"/>
                  <a:pt x="451472" y="10695"/>
                  <a:pt x="679005" y="0"/>
                </a:cubicBezTo>
                <a:cubicBezTo>
                  <a:pt x="906539" y="-10695"/>
                  <a:pt x="1182566" y="23443"/>
                  <a:pt x="1358011" y="0"/>
                </a:cubicBezTo>
                <a:cubicBezTo>
                  <a:pt x="1533456" y="-23443"/>
                  <a:pt x="1712524" y="29857"/>
                  <a:pt x="2037016" y="0"/>
                </a:cubicBezTo>
                <a:cubicBezTo>
                  <a:pt x="2361508" y="-29857"/>
                  <a:pt x="2493955" y="23992"/>
                  <a:pt x="2664233" y="0"/>
                </a:cubicBezTo>
                <a:cubicBezTo>
                  <a:pt x="2834511" y="-23992"/>
                  <a:pt x="2973035" y="7488"/>
                  <a:pt x="3187872" y="0"/>
                </a:cubicBezTo>
                <a:cubicBezTo>
                  <a:pt x="3402709" y="-7488"/>
                  <a:pt x="3709151" y="72117"/>
                  <a:pt x="3866878" y="0"/>
                </a:cubicBezTo>
                <a:cubicBezTo>
                  <a:pt x="4024605" y="-72117"/>
                  <a:pt x="4183327" y="14244"/>
                  <a:pt x="4390517" y="0"/>
                </a:cubicBezTo>
                <a:cubicBezTo>
                  <a:pt x="4597707" y="-14244"/>
                  <a:pt x="4812221" y="13362"/>
                  <a:pt x="5178854" y="0"/>
                </a:cubicBezTo>
                <a:cubicBezTo>
                  <a:pt x="5227039" y="122243"/>
                  <a:pt x="5163853" y="421054"/>
                  <a:pt x="5178854" y="574547"/>
                </a:cubicBezTo>
                <a:cubicBezTo>
                  <a:pt x="5193855" y="728040"/>
                  <a:pt x="5176101" y="955807"/>
                  <a:pt x="5178854" y="1121735"/>
                </a:cubicBezTo>
                <a:cubicBezTo>
                  <a:pt x="5181607" y="1287663"/>
                  <a:pt x="5158210" y="1489059"/>
                  <a:pt x="5178854" y="1614205"/>
                </a:cubicBezTo>
                <a:cubicBezTo>
                  <a:pt x="5199498" y="1739351"/>
                  <a:pt x="5162287" y="2088642"/>
                  <a:pt x="5178854" y="2216111"/>
                </a:cubicBezTo>
                <a:cubicBezTo>
                  <a:pt x="5195421" y="2343580"/>
                  <a:pt x="5119325" y="2508639"/>
                  <a:pt x="5178854" y="2735940"/>
                </a:cubicBezTo>
                <a:cubicBezTo>
                  <a:pt x="5034979" y="2786108"/>
                  <a:pt x="4952609" y="2698599"/>
                  <a:pt x="4758791" y="2735940"/>
                </a:cubicBezTo>
                <a:cubicBezTo>
                  <a:pt x="4564973" y="2773281"/>
                  <a:pt x="4263588" y="2687889"/>
                  <a:pt x="4131575" y="2735940"/>
                </a:cubicBezTo>
                <a:cubicBezTo>
                  <a:pt x="3999562" y="2783991"/>
                  <a:pt x="3833000" y="2728008"/>
                  <a:pt x="3659723" y="2735940"/>
                </a:cubicBezTo>
                <a:cubicBezTo>
                  <a:pt x="3486446" y="2743872"/>
                  <a:pt x="3391438" y="2735120"/>
                  <a:pt x="3136084" y="2735940"/>
                </a:cubicBezTo>
                <a:cubicBezTo>
                  <a:pt x="2880730" y="2736760"/>
                  <a:pt x="2807683" y="2699390"/>
                  <a:pt x="2508867" y="2735940"/>
                </a:cubicBezTo>
                <a:cubicBezTo>
                  <a:pt x="2210051" y="2772490"/>
                  <a:pt x="2203077" y="2680556"/>
                  <a:pt x="1933439" y="2735940"/>
                </a:cubicBezTo>
                <a:cubicBezTo>
                  <a:pt x="1663801" y="2791324"/>
                  <a:pt x="1676211" y="2692425"/>
                  <a:pt x="1461588" y="2735940"/>
                </a:cubicBezTo>
                <a:cubicBezTo>
                  <a:pt x="1246965" y="2779455"/>
                  <a:pt x="1108538" y="2715458"/>
                  <a:pt x="834371" y="2735940"/>
                </a:cubicBezTo>
                <a:cubicBezTo>
                  <a:pt x="560204" y="2756422"/>
                  <a:pt x="278834" y="2663234"/>
                  <a:pt x="0" y="2735940"/>
                </a:cubicBezTo>
                <a:cubicBezTo>
                  <a:pt x="-61152" y="2590641"/>
                  <a:pt x="58764" y="2351564"/>
                  <a:pt x="0" y="2134033"/>
                </a:cubicBezTo>
                <a:cubicBezTo>
                  <a:pt x="-58764" y="1916502"/>
                  <a:pt x="17183" y="1751461"/>
                  <a:pt x="0" y="1614205"/>
                </a:cubicBezTo>
                <a:cubicBezTo>
                  <a:pt x="-17183" y="1476949"/>
                  <a:pt x="37331" y="1340966"/>
                  <a:pt x="0" y="1149095"/>
                </a:cubicBezTo>
                <a:cubicBezTo>
                  <a:pt x="-37331" y="957224"/>
                  <a:pt x="15478" y="870240"/>
                  <a:pt x="0" y="656626"/>
                </a:cubicBezTo>
                <a:cubicBezTo>
                  <a:pt x="-15478" y="443012"/>
                  <a:pt x="43884" y="258102"/>
                  <a:pt x="0" y="0"/>
                </a:cubicBezTo>
                <a:close/>
              </a:path>
            </a:pathLst>
          </a:custGeom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3170946798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US" sz="3200" b="1" dirty="0"/>
              <a:t>COVERS ALMOST ALL TUITION </a:t>
            </a:r>
            <a:r>
              <a:rPr lang="en-US" sz="3200" dirty="0"/>
              <a:t>FOR UP TO </a:t>
            </a:r>
            <a:r>
              <a:rPr lang="en-US" sz="3200" b="1" dirty="0"/>
              <a:t>THREE YEARS </a:t>
            </a:r>
            <a:r>
              <a:rPr lang="en-US" sz="3200" dirty="0"/>
              <a:t>OR UNTIL YOU FINISH YOUR </a:t>
            </a:r>
            <a:r>
              <a:rPr lang="en-US" sz="3200" b="1" dirty="0"/>
              <a:t>ASSOCIATES DEGREE (2 years)* </a:t>
            </a:r>
            <a:r>
              <a:rPr lang="en-US" sz="1050" b="1" dirty="0"/>
              <a:t>as of 2021 </a:t>
            </a:r>
            <a:endParaRPr lang="en-US" sz="3200" b="1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D10EB9-F4F5-43DB-8AA2-1D7BA73DD9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444" y="2025197"/>
            <a:ext cx="6817035" cy="414910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“Last dollar” scholarship- kicks in after all other aid 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Must graduate from a Nevada high school </a:t>
            </a:r>
          </a:p>
          <a:p>
            <a:pPr marL="10287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GED before the age of 20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Enrolled in a minimum of 12 credits</a:t>
            </a:r>
          </a:p>
          <a:p>
            <a:pPr marL="10287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Immediately enrolled after graduation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Complete </a:t>
            </a:r>
            <a:r>
              <a:rPr lang="en-US" sz="2000" b="1" dirty="0">
                <a:solidFill>
                  <a:schemeClr val="tx1"/>
                </a:solidFill>
              </a:rPr>
              <a:t>all </a:t>
            </a:r>
            <a:r>
              <a:rPr lang="en-US" sz="2000" dirty="0">
                <a:solidFill>
                  <a:schemeClr val="tx1"/>
                </a:solidFill>
              </a:rPr>
              <a:t>eligibility steps by the </a:t>
            </a:r>
            <a:r>
              <a:rPr lang="en-US" sz="2000" b="1" u="sng" dirty="0">
                <a:solidFill>
                  <a:schemeClr val="tx1"/>
                </a:solidFill>
              </a:rPr>
              <a:t>deadline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10287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FF00"/>
                </a:solidFill>
              </a:rPr>
              <a:t>Complete the application (DUE BY 10/31)</a:t>
            </a:r>
          </a:p>
          <a:p>
            <a:pPr marL="10287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Apply to TMCC &amp; Register for classes </a:t>
            </a:r>
          </a:p>
          <a:p>
            <a:pPr marL="10287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Complete FAFSA </a:t>
            </a:r>
          </a:p>
          <a:p>
            <a:pPr marL="1428750"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(or Non-FAFSA Declaration) </a:t>
            </a:r>
          </a:p>
          <a:p>
            <a:pPr marL="10287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Complete Student Orientation </a:t>
            </a:r>
          </a:p>
          <a:p>
            <a:pPr marL="10287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Complete NV Promise Training </a:t>
            </a:r>
          </a:p>
          <a:p>
            <a:pPr marL="10287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Meet with assigned Mentor</a:t>
            </a:r>
          </a:p>
          <a:p>
            <a:pPr marL="10287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Complete 8 hours of community service by June 1</a:t>
            </a:r>
          </a:p>
          <a:p>
            <a:pPr marL="1035558" lvl="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NOT MERIT BASED </a:t>
            </a:r>
          </a:p>
          <a:p>
            <a:pPr marL="1035558" lvl="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FIRST COME, FIRST SERVE </a:t>
            </a:r>
          </a:p>
        </p:txBody>
      </p:sp>
    </p:spTree>
    <p:extLst>
      <p:ext uri="{BB962C8B-B14F-4D97-AF65-F5344CB8AC3E}">
        <p14:creationId xmlns:p14="http://schemas.microsoft.com/office/powerpoint/2010/main" val="317433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wearing&#10;&#10;Description automatically generated">
            <a:extLst>
              <a:ext uri="{FF2B5EF4-FFF2-40B4-BE49-F238E27FC236}">
                <a16:creationId xmlns:a16="http://schemas.microsoft.com/office/drawing/2014/main" id="{9F460DE8-E85E-428C-A775-34E745EB5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5" r="14683"/>
          <a:stretch/>
        </p:blipFill>
        <p:spPr>
          <a:xfrm>
            <a:off x="20" y="10"/>
            <a:ext cx="457895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8144FA-ACFF-4374-8E21-28CF1C04A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4206" y="516835"/>
            <a:ext cx="6339840" cy="16665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Sparks General Scholarship Application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99E8C1-B347-4F25-AB85-8257C921C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4206" y="2236304"/>
            <a:ext cx="6813328" cy="36526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1600" b="1" u="sng" dirty="0">
              <a:solidFill>
                <a:srgbClr val="FFFFF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Multiple scholarships offered only to </a:t>
            </a:r>
            <a:r>
              <a:rPr lang="en-US" sz="2800" dirty="0">
                <a:solidFill>
                  <a:srgbClr val="FFFF00"/>
                </a:solidFill>
              </a:rPr>
              <a:t>SPARKS STUDENTS! 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Must apply to be considered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Typically opens: Second Semester</a:t>
            </a:r>
          </a:p>
          <a:p>
            <a:pPr marL="201168" lvl="1" indent="0"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18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B87E7E8-5738-4EA2-901D-8C9B85E5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14" y="134224"/>
            <a:ext cx="4850315" cy="1473406"/>
          </a:xfrm>
        </p:spPr>
        <p:txBody>
          <a:bodyPr>
            <a:normAutofit/>
          </a:bodyPr>
          <a:lstStyle/>
          <a:p>
            <a:r>
              <a:rPr lang="en-US" dirty="0"/>
              <a:t>What to work </a:t>
            </a:r>
            <a:br>
              <a:rPr lang="en-US" dirty="0"/>
            </a:br>
            <a:r>
              <a:rPr lang="en-US" dirty="0"/>
              <a:t>on now?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ED49138-6043-4043-BC07-9F5B9E9FD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485" y="2888868"/>
            <a:ext cx="7702069" cy="222308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Prepare your and your family’s tax information 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FASFA= Oct 1st &amp; FAFSA NIGHTS!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Research: Where do you want to go? How much is it going to cost?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Start a budget! 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/>
                </a:solidFill>
              </a:rPr>
              <a:t>Application deadlines? 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Get involved: clubs, volunteering, internships?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Ask questions, make connections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Talk to people who do what you want to do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Focus on collecting skills &amp; experiences</a:t>
            </a:r>
            <a:endParaRPr lang="en-US" sz="19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Consider who you can use as references 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Recommendation Letter Forms Available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Don't ask for a letter until you have something to apply for and give plenty of time for teachers to complete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Start to look for scholarships now</a:t>
            </a:r>
            <a:endParaRPr lang="en-US" sz="23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Update or create your resume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Write scholarship essay drafts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700" b="1" u="sng" dirty="0">
              <a:solidFill>
                <a:schemeClr val="tx1"/>
              </a:solidFill>
            </a:endParaRPr>
          </a:p>
        </p:txBody>
      </p:sp>
      <p:pic>
        <p:nvPicPr>
          <p:cNvPr id="12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DEC207FB-11A4-49A5-832B-16D49003F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0" r="29315" b="2"/>
          <a:stretch/>
        </p:blipFill>
        <p:spPr>
          <a:xfrm>
            <a:off x="653123" y="2271318"/>
            <a:ext cx="2175700" cy="270734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02888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56" y="447188"/>
            <a:ext cx="10571998" cy="970450"/>
          </a:xfrm>
        </p:spPr>
        <p:txBody>
          <a:bodyPr/>
          <a:lstStyle/>
          <a:p>
            <a:r>
              <a:rPr lang="en-US" dirty="0"/>
              <a:t>It’s all on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" y="1912836"/>
            <a:ext cx="6053328" cy="740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/>
              <a:t>Follow us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B28BAE-1A8D-44FF-817C-62C315DA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140" y="82577"/>
            <a:ext cx="2670121" cy="2670121"/>
          </a:xfrm>
          <a:prstGeom prst="rect">
            <a:avLst/>
          </a:prstGeom>
        </p:spPr>
      </p:pic>
      <p:pic>
        <p:nvPicPr>
          <p:cNvPr id="3080" name="Picture 8" descr="Image result for aziz ansari money gif">
            <a:extLst>
              <a:ext uri="{FF2B5EF4-FFF2-40B4-BE49-F238E27FC236}">
                <a16:creationId xmlns:a16="http://schemas.microsoft.com/office/drawing/2014/main" id="{2AC69EE7-5BCD-4108-8FB6-4D5816D187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07" y="236527"/>
            <a:ext cx="3973966" cy="397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54C3FB-065F-4C17-8504-AD52B17B748E}"/>
              </a:ext>
            </a:extLst>
          </p:cNvPr>
          <p:cNvSpPr txBox="1">
            <a:spLocks/>
          </p:cNvSpPr>
          <p:nvPr/>
        </p:nvSpPr>
        <p:spPr>
          <a:xfrm>
            <a:off x="-83389" y="4588172"/>
            <a:ext cx="6258115" cy="218725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 2" charset="2"/>
              <a:buNone/>
            </a:pPr>
            <a:endParaRPr lang="en-US" sz="3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E50D2-9424-42D4-91FD-411F253BDCFC}"/>
              </a:ext>
            </a:extLst>
          </p:cNvPr>
          <p:cNvSpPr txBox="1">
            <a:spLocks/>
          </p:cNvSpPr>
          <p:nvPr/>
        </p:nvSpPr>
        <p:spPr>
          <a:xfrm>
            <a:off x="6253453" y="4080300"/>
            <a:ext cx="5974600" cy="233051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3000" dirty="0"/>
              <a:t>If you aren’t willing to work for the </a:t>
            </a:r>
            <a:r>
              <a:rPr lang="en-US" sz="3000" dirty="0">
                <a:solidFill>
                  <a:srgbClr val="FFFF00"/>
                </a:solidFill>
              </a:rPr>
              <a:t>money,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someone else is. </a:t>
            </a:r>
          </a:p>
        </p:txBody>
      </p:sp>
      <p:pic>
        <p:nvPicPr>
          <p:cNvPr id="4" name="Picture 3" descr="Twitter logo">
            <a:extLst>
              <a:ext uri="{FF2B5EF4-FFF2-40B4-BE49-F238E27FC236}">
                <a16:creationId xmlns:a16="http://schemas.microsoft.com/office/drawing/2014/main" id="{AD6CA0CB-9839-4849-9E5C-1611BF5A2C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286" y="4342233"/>
            <a:ext cx="1304316" cy="130431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127E65-8250-4A02-B483-B053F24873FC}"/>
              </a:ext>
            </a:extLst>
          </p:cNvPr>
          <p:cNvSpPr txBox="1">
            <a:spLocks/>
          </p:cNvSpPr>
          <p:nvPr/>
        </p:nvSpPr>
        <p:spPr>
          <a:xfrm>
            <a:off x="1676959" y="4553943"/>
            <a:ext cx="4061212" cy="85496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3000" b="1" dirty="0">
                <a:solidFill>
                  <a:srgbClr val="FFFF00"/>
                </a:solidFill>
              </a:rPr>
              <a:t>@scholarship_shs</a:t>
            </a:r>
          </a:p>
        </p:txBody>
      </p:sp>
      <p:pic>
        <p:nvPicPr>
          <p:cNvPr id="2052" name="Picture 4" descr="Instagram Icon / Logo png and jpg Images">
            <a:extLst>
              <a:ext uri="{FF2B5EF4-FFF2-40B4-BE49-F238E27FC236}">
                <a16:creationId xmlns:a16="http://schemas.microsoft.com/office/drawing/2014/main" id="{5E0CE6C2-3788-433D-8ADE-EE6CB9604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43" y="4324687"/>
            <a:ext cx="1304316" cy="132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crosoft Teams | Microsoft Power Automate">
            <a:extLst>
              <a:ext uri="{FF2B5EF4-FFF2-40B4-BE49-F238E27FC236}">
                <a16:creationId xmlns:a16="http://schemas.microsoft.com/office/drawing/2014/main" id="{6C71F9F3-8688-42E2-B5B0-A1EBC73DD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5" y="2653129"/>
            <a:ext cx="1304315" cy="13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EB46113-15D7-4F6D-88DC-004AF8C49836}"/>
              </a:ext>
            </a:extLst>
          </p:cNvPr>
          <p:cNvSpPr txBox="1">
            <a:spLocks/>
          </p:cNvSpPr>
          <p:nvPr/>
        </p:nvSpPr>
        <p:spPr>
          <a:xfrm>
            <a:off x="1469258" y="3065381"/>
            <a:ext cx="5669872" cy="49881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000" b="1" dirty="0"/>
              <a:t>TEAMS! (Code: </a:t>
            </a:r>
            <a:r>
              <a:rPr lang="en-US" sz="3000" b="1" dirty="0">
                <a:solidFill>
                  <a:srgbClr val="FFFF00"/>
                </a:solidFill>
              </a:rPr>
              <a:t>1rd5nku</a:t>
            </a:r>
            <a:r>
              <a:rPr lang="en-US" sz="3000" b="1" dirty="0"/>
              <a:t>) </a:t>
            </a:r>
            <a:endParaRPr lang="en-US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6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EE7303-C49F-4D75-92E3-452F005D3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598017"/>
            <a:ext cx="10571998" cy="9704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 ARE NOT SAYING YOU </a:t>
            </a:r>
            <a:r>
              <a:rPr lang="en-US" i="1" dirty="0"/>
              <a:t>HAVE</a:t>
            </a:r>
            <a:r>
              <a:rPr lang="en-US" dirty="0"/>
              <a:t> TO GO TO TRADITIONAL COLLEGE TO BE SUCCESSFUL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A57701-5D7C-46D4-8BF6-7F75B8F99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5858" y="2194344"/>
            <a:ext cx="7320283" cy="3367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/>
              <a:t>There is not one path to success</a:t>
            </a:r>
          </a:p>
          <a:p>
            <a:pPr lvl="2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Traditional “college” doesn’t work for everyone</a:t>
            </a:r>
          </a:p>
          <a:p>
            <a:pPr lvl="2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Going to college does not guarantee a good paying job</a:t>
            </a:r>
          </a:p>
          <a:p>
            <a:pPr lvl="2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COVID has changed life for all of us</a:t>
            </a:r>
          </a:p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Rethink “college”</a:t>
            </a:r>
          </a:p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Consider </a:t>
            </a:r>
            <a:r>
              <a:rPr lang="en-US" sz="2400" dirty="0">
                <a:solidFill>
                  <a:srgbClr val="FFFF00"/>
                </a:solidFill>
              </a:rPr>
              <a:t>vocational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FFFF00"/>
                </a:solidFill>
              </a:rPr>
              <a:t>CTE</a:t>
            </a:r>
            <a:r>
              <a:rPr lang="en-US" sz="2400" dirty="0">
                <a:solidFill>
                  <a:schemeClr val="tx1"/>
                </a:solidFill>
              </a:rPr>
              <a:t>, and </a:t>
            </a:r>
            <a:r>
              <a:rPr lang="en-US" sz="2400" dirty="0">
                <a:solidFill>
                  <a:srgbClr val="FFFF00"/>
                </a:solidFill>
              </a:rPr>
              <a:t>trade schools</a:t>
            </a:r>
          </a:p>
          <a:p>
            <a:pPr lvl="2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This path can sometimes lead to better paying jobs in less time</a:t>
            </a:r>
            <a:endParaRPr lang="en-US" sz="2000" dirty="0">
              <a:solidFill>
                <a:schemeClr val="tx1"/>
              </a:solidFill>
            </a:endParaRPr>
          </a:p>
          <a:p>
            <a:pPr lvl="2" algn="ctr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F5E2E9-E159-4909-9304-CFD0BDD282F7}"/>
              </a:ext>
            </a:extLst>
          </p:cNvPr>
          <p:cNvSpPr/>
          <p:nvPr/>
        </p:nvSpPr>
        <p:spPr>
          <a:xfrm>
            <a:off x="928255" y="2042445"/>
            <a:ext cx="10058400" cy="3708875"/>
          </a:xfrm>
          <a:custGeom>
            <a:avLst/>
            <a:gdLst>
              <a:gd name="connsiteX0" fmla="*/ 0 w 10058400"/>
              <a:gd name="connsiteY0" fmla="*/ 0 h 3708875"/>
              <a:gd name="connsiteX1" fmla="*/ 792839 w 10058400"/>
              <a:gd name="connsiteY1" fmla="*/ 0 h 3708875"/>
              <a:gd name="connsiteX2" fmla="*/ 1082757 w 10058400"/>
              <a:gd name="connsiteY2" fmla="*/ 0 h 3708875"/>
              <a:gd name="connsiteX3" fmla="*/ 1674428 w 10058400"/>
              <a:gd name="connsiteY3" fmla="*/ 0 h 3708875"/>
              <a:gd name="connsiteX4" fmla="*/ 2266098 w 10058400"/>
              <a:gd name="connsiteY4" fmla="*/ 0 h 3708875"/>
              <a:gd name="connsiteX5" fmla="*/ 2656601 w 10058400"/>
              <a:gd name="connsiteY5" fmla="*/ 0 h 3708875"/>
              <a:gd name="connsiteX6" fmla="*/ 3348856 w 10058400"/>
              <a:gd name="connsiteY6" fmla="*/ 0 h 3708875"/>
              <a:gd name="connsiteX7" fmla="*/ 3739358 w 10058400"/>
              <a:gd name="connsiteY7" fmla="*/ 0 h 3708875"/>
              <a:gd name="connsiteX8" fmla="*/ 4029277 w 10058400"/>
              <a:gd name="connsiteY8" fmla="*/ 0 h 3708875"/>
              <a:gd name="connsiteX9" fmla="*/ 4721531 w 10058400"/>
              <a:gd name="connsiteY9" fmla="*/ 0 h 3708875"/>
              <a:gd name="connsiteX10" fmla="*/ 5212618 w 10058400"/>
              <a:gd name="connsiteY10" fmla="*/ 0 h 3708875"/>
              <a:gd name="connsiteX11" fmla="*/ 5603120 w 10058400"/>
              <a:gd name="connsiteY11" fmla="*/ 0 h 3708875"/>
              <a:gd name="connsiteX12" fmla="*/ 6295375 w 10058400"/>
              <a:gd name="connsiteY12" fmla="*/ 0 h 3708875"/>
              <a:gd name="connsiteX13" fmla="*/ 6786462 w 10058400"/>
              <a:gd name="connsiteY13" fmla="*/ 0 h 3708875"/>
              <a:gd name="connsiteX14" fmla="*/ 7579300 w 10058400"/>
              <a:gd name="connsiteY14" fmla="*/ 0 h 3708875"/>
              <a:gd name="connsiteX15" fmla="*/ 8070387 w 10058400"/>
              <a:gd name="connsiteY15" fmla="*/ 0 h 3708875"/>
              <a:gd name="connsiteX16" fmla="*/ 8360305 w 10058400"/>
              <a:gd name="connsiteY16" fmla="*/ 0 h 3708875"/>
              <a:gd name="connsiteX17" fmla="*/ 8951976 w 10058400"/>
              <a:gd name="connsiteY17" fmla="*/ 0 h 3708875"/>
              <a:gd name="connsiteX18" fmla="*/ 10058400 w 10058400"/>
              <a:gd name="connsiteY18" fmla="*/ 0 h 3708875"/>
              <a:gd name="connsiteX19" fmla="*/ 10058400 w 10058400"/>
              <a:gd name="connsiteY19" fmla="*/ 604017 h 3708875"/>
              <a:gd name="connsiteX20" fmla="*/ 10058400 w 10058400"/>
              <a:gd name="connsiteY20" fmla="*/ 1208034 h 3708875"/>
              <a:gd name="connsiteX21" fmla="*/ 10058400 w 10058400"/>
              <a:gd name="connsiteY21" fmla="*/ 1774962 h 3708875"/>
              <a:gd name="connsiteX22" fmla="*/ 10058400 w 10058400"/>
              <a:gd name="connsiteY22" fmla="*/ 2378978 h 3708875"/>
              <a:gd name="connsiteX23" fmla="*/ 10058400 w 10058400"/>
              <a:gd name="connsiteY23" fmla="*/ 2945906 h 3708875"/>
              <a:gd name="connsiteX24" fmla="*/ 10058400 w 10058400"/>
              <a:gd name="connsiteY24" fmla="*/ 3708875 h 3708875"/>
              <a:gd name="connsiteX25" fmla="*/ 9366145 w 10058400"/>
              <a:gd name="connsiteY25" fmla="*/ 3708875 h 3708875"/>
              <a:gd name="connsiteX26" fmla="*/ 8673891 w 10058400"/>
              <a:gd name="connsiteY26" fmla="*/ 3708875 h 3708875"/>
              <a:gd name="connsiteX27" fmla="*/ 7981636 w 10058400"/>
              <a:gd name="connsiteY27" fmla="*/ 3708875 h 3708875"/>
              <a:gd name="connsiteX28" fmla="*/ 7188798 w 10058400"/>
              <a:gd name="connsiteY28" fmla="*/ 3708875 h 3708875"/>
              <a:gd name="connsiteX29" fmla="*/ 6597127 w 10058400"/>
              <a:gd name="connsiteY29" fmla="*/ 3708875 h 3708875"/>
              <a:gd name="connsiteX30" fmla="*/ 5804288 w 10058400"/>
              <a:gd name="connsiteY30" fmla="*/ 3708875 h 3708875"/>
              <a:gd name="connsiteX31" fmla="*/ 5413786 w 10058400"/>
              <a:gd name="connsiteY31" fmla="*/ 3708875 h 3708875"/>
              <a:gd name="connsiteX32" fmla="*/ 5023283 w 10058400"/>
              <a:gd name="connsiteY32" fmla="*/ 3708875 h 3708875"/>
              <a:gd name="connsiteX33" fmla="*/ 4733365 w 10058400"/>
              <a:gd name="connsiteY33" fmla="*/ 3708875 h 3708875"/>
              <a:gd name="connsiteX34" fmla="*/ 4342862 w 10058400"/>
              <a:gd name="connsiteY34" fmla="*/ 3708875 h 3708875"/>
              <a:gd name="connsiteX35" fmla="*/ 3751192 w 10058400"/>
              <a:gd name="connsiteY35" fmla="*/ 3708875 h 3708875"/>
              <a:gd name="connsiteX36" fmla="*/ 3461273 w 10058400"/>
              <a:gd name="connsiteY36" fmla="*/ 3708875 h 3708875"/>
              <a:gd name="connsiteX37" fmla="*/ 3070770 w 10058400"/>
              <a:gd name="connsiteY37" fmla="*/ 3708875 h 3708875"/>
              <a:gd name="connsiteX38" fmla="*/ 2378516 w 10058400"/>
              <a:gd name="connsiteY38" fmla="*/ 3708875 h 3708875"/>
              <a:gd name="connsiteX39" fmla="*/ 2088597 w 10058400"/>
              <a:gd name="connsiteY39" fmla="*/ 3708875 h 3708875"/>
              <a:gd name="connsiteX40" fmla="*/ 1396343 w 10058400"/>
              <a:gd name="connsiteY40" fmla="*/ 3708875 h 3708875"/>
              <a:gd name="connsiteX41" fmla="*/ 704088 w 10058400"/>
              <a:gd name="connsiteY41" fmla="*/ 3708875 h 3708875"/>
              <a:gd name="connsiteX42" fmla="*/ 0 w 10058400"/>
              <a:gd name="connsiteY42" fmla="*/ 3708875 h 3708875"/>
              <a:gd name="connsiteX43" fmla="*/ 0 w 10058400"/>
              <a:gd name="connsiteY43" fmla="*/ 3141947 h 3708875"/>
              <a:gd name="connsiteX44" fmla="*/ 0 w 10058400"/>
              <a:gd name="connsiteY44" fmla="*/ 2649196 h 3708875"/>
              <a:gd name="connsiteX45" fmla="*/ 0 w 10058400"/>
              <a:gd name="connsiteY45" fmla="*/ 2119357 h 3708875"/>
              <a:gd name="connsiteX46" fmla="*/ 0 w 10058400"/>
              <a:gd name="connsiteY46" fmla="*/ 1552429 h 3708875"/>
              <a:gd name="connsiteX47" fmla="*/ 0 w 10058400"/>
              <a:gd name="connsiteY47" fmla="*/ 1059679 h 3708875"/>
              <a:gd name="connsiteX48" fmla="*/ 0 w 10058400"/>
              <a:gd name="connsiteY48" fmla="*/ 604017 h 3708875"/>
              <a:gd name="connsiteX49" fmla="*/ 0 w 10058400"/>
              <a:gd name="connsiteY49" fmla="*/ 0 h 370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058400" h="3708875" extrusionOk="0">
                <a:moveTo>
                  <a:pt x="0" y="0"/>
                </a:moveTo>
                <a:cubicBezTo>
                  <a:pt x="391093" y="-42416"/>
                  <a:pt x="575950" y="73088"/>
                  <a:pt x="792839" y="0"/>
                </a:cubicBezTo>
                <a:cubicBezTo>
                  <a:pt x="1009728" y="-73088"/>
                  <a:pt x="992006" y="1005"/>
                  <a:pt x="1082757" y="0"/>
                </a:cubicBezTo>
                <a:cubicBezTo>
                  <a:pt x="1173508" y="-1005"/>
                  <a:pt x="1536761" y="6799"/>
                  <a:pt x="1674428" y="0"/>
                </a:cubicBezTo>
                <a:cubicBezTo>
                  <a:pt x="1812095" y="-6799"/>
                  <a:pt x="2132193" y="13893"/>
                  <a:pt x="2266098" y="0"/>
                </a:cubicBezTo>
                <a:cubicBezTo>
                  <a:pt x="2400003" y="-13893"/>
                  <a:pt x="2568607" y="39608"/>
                  <a:pt x="2656601" y="0"/>
                </a:cubicBezTo>
                <a:cubicBezTo>
                  <a:pt x="2744595" y="-39608"/>
                  <a:pt x="3138517" y="60551"/>
                  <a:pt x="3348856" y="0"/>
                </a:cubicBezTo>
                <a:cubicBezTo>
                  <a:pt x="3559195" y="-60551"/>
                  <a:pt x="3610813" y="45324"/>
                  <a:pt x="3739358" y="0"/>
                </a:cubicBezTo>
                <a:cubicBezTo>
                  <a:pt x="3867903" y="-45324"/>
                  <a:pt x="3900198" y="7654"/>
                  <a:pt x="4029277" y="0"/>
                </a:cubicBezTo>
                <a:cubicBezTo>
                  <a:pt x="4158356" y="-7654"/>
                  <a:pt x="4455662" y="81935"/>
                  <a:pt x="4721531" y="0"/>
                </a:cubicBezTo>
                <a:cubicBezTo>
                  <a:pt x="4987400" y="-81935"/>
                  <a:pt x="5044118" y="24118"/>
                  <a:pt x="5212618" y="0"/>
                </a:cubicBezTo>
                <a:cubicBezTo>
                  <a:pt x="5381118" y="-24118"/>
                  <a:pt x="5465336" y="23889"/>
                  <a:pt x="5603120" y="0"/>
                </a:cubicBezTo>
                <a:cubicBezTo>
                  <a:pt x="5740904" y="-23889"/>
                  <a:pt x="6006285" y="19420"/>
                  <a:pt x="6295375" y="0"/>
                </a:cubicBezTo>
                <a:cubicBezTo>
                  <a:pt x="6584466" y="-19420"/>
                  <a:pt x="6610993" y="45967"/>
                  <a:pt x="6786462" y="0"/>
                </a:cubicBezTo>
                <a:cubicBezTo>
                  <a:pt x="6961931" y="-45967"/>
                  <a:pt x="7188984" y="76697"/>
                  <a:pt x="7579300" y="0"/>
                </a:cubicBezTo>
                <a:cubicBezTo>
                  <a:pt x="7969616" y="-76697"/>
                  <a:pt x="7970773" y="19655"/>
                  <a:pt x="8070387" y="0"/>
                </a:cubicBezTo>
                <a:cubicBezTo>
                  <a:pt x="8170001" y="-19655"/>
                  <a:pt x="8274010" y="17725"/>
                  <a:pt x="8360305" y="0"/>
                </a:cubicBezTo>
                <a:cubicBezTo>
                  <a:pt x="8446600" y="-17725"/>
                  <a:pt x="8779566" y="25127"/>
                  <a:pt x="8951976" y="0"/>
                </a:cubicBezTo>
                <a:cubicBezTo>
                  <a:pt x="9124386" y="-25127"/>
                  <a:pt x="9630545" y="31258"/>
                  <a:pt x="10058400" y="0"/>
                </a:cubicBezTo>
                <a:cubicBezTo>
                  <a:pt x="10060798" y="126122"/>
                  <a:pt x="9987751" y="350727"/>
                  <a:pt x="10058400" y="604017"/>
                </a:cubicBezTo>
                <a:cubicBezTo>
                  <a:pt x="10129049" y="857307"/>
                  <a:pt x="10033953" y="995156"/>
                  <a:pt x="10058400" y="1208034"/>
                </a:cubicBezTo>
                <a:cubicBezTo>
                  <a:pt x="10082847" y="1420912"/>
                  <a:pt x="10040142" y="1585789"/>
                  <a:pt x="10058400" y="1774962"/>
                </a:cubicBezTo>
                <a:cubicBezTo>
                  <a:pt x="10076658" y="1964135"/>
                  <a:pt x="10046361" y="2213730"/>
                  <a:pt x="10058400" y="2378978"/>
                </a:cubicBezTo>
                <a:cubicBezTo>
                  <a:pt x="10070439" y="2544226"/>
                  <a:pt x="10030557" y="2801226"/>
                  <a:pt x="10058400" y="2945906"/>
                </a:cubicBezTo>
                <a:cubicBezTo>
                  <a:pt x="10086243" y="3090586"/>
                  <a:pt x="9981333" y="3343446"/>
                  <a:pt x="10058400" y="3708875"/>
                </a:cubicBezTo>
                <a:cubicBezTo>
                  <a:pt x="9775516" y="3713087"/>
                  <a:pt x="9583516" y="3694656"/>
                  <a:pt x="9366145" y="3708875"/>
                </a:cubicBezTo>
                <a:cubicBezTo>
                  <a:pt x="9148774" y="3723094"/>
                  <a:pt x="8938423" y="3694392"/>
                  <a:pt x="8673891" y="3708875"/>
                </a:cubicBezTo>
                <a:cubicBezTo>
                  <a:pt x="8409359" y="3723358"/>
                  <a:pt x="8167035" y="3630498"/>
                  <a:pt x="7981636" y="3708875"/>
                </a:cubicBezTo>
                <a:cubicBezTo>
                  <a:pt x="7796238" y="3787252"/>
                  <a:pt x="7463436" y="3695321"/>
                  <a:pt x="7188798" y="3708875"/>
                </a:cubicBezTo>
                <a:cubicBezTo>
                  <a:pt x="6914160" y="3722429"/>
                  <a:pt x="6859569" y="3641298"/>
                  <a:pt x="6597127" y="3708875"/>
                </a:cubicBezTo>
                <a:cubicBezTo>
                  <a:pt x="6334685" y="3776452"/>
                  <a:pt x="6071772" y="3661599"/>
                  <a:pt x="5804288" y="3708875"/>
                </a:cubicBezTo>
                <a:cubicBezTo>
                  <a:pt x="5536804" y="3756151"/>
                  <a:pt x="5578708" y="3704511"/>
                  <a:pt x="5413786" y="3708875"/>
                </a:cubicBezTo>
                <a:cubicBezTo>
                  <a:pt x="5248864" y="3713239"/>
                  <a:pt x="5110908" y="3685563"/>
                  <a:pt x="5023283" y="3708875"/>
                </a:cubicBezTo>
                <a:cubicBezTo>
                  <a:pt x="4935658" y="3732187"/>
                  <a:pt x="4794736" y="3683368"/>
                  <a:pt x="4733365" y="3708875"/>
                </a:cubicBezTo>
                <a:cubicBezTo>
                  <a:pt x="4671994" y="3734382"/>
                  <a:pt x="4490486" y="3677179"/>
                  <a:pt x="4342862" y="3708875"/>
                </a:cubicBezTo>
                <a:cubicBezTo>
                  <a:pt x="4195238" y="3740571"/>
                  <a:pt x="4025178" y="3653849"/>
                  <a:pt x="3751192" y="3708875"/>
                </a:cubicBezTo>
                <a:cubicBezTo>
                  <a:pt x="3477206" y="3763901"/>
                  <a:pt x="3550706" y="3674993"/>
                  <a:pt x="3461273" y="3708875"/>
                </a:cubicBezTo>
                <a:cubicBezTo>
                  <a:pt x="3371840" y="3742757"/>
                  <a:pt x="3208972" y="3678964"/>
                  <a:pt x="3070770" y="3708875"/>
                </a:cubicBezTo>
                <a:cubicBezTo>
                  <a:pt x="2932568" y="3738786"/>
                  <a:pt x="2669198" y="3669218"/>
                  <a:pt x="2378516" y="3708875"/>
                </a:cubicBezTo>
                <a:cubicBezTo>
                  <a:pt x="2087834" y="3748532"/>
                  <a:pt x="2150962" y="3675828"/>
                  <a:pt x="2088597" y="3708875"/>
                </a:cubicBezTo>
                <a:cubicBezTo>
                  <a:pt x="2026232" y="3741922"/>
                  <a:pt x="1635213" y="3631676"/>
                  <a:pt x="1396343" y="3708875"/>
                </a:cubicBezTo>
                <a:cubicBezTo>
                  <a:pt x="1157473" y="3786074"/>
                  <a:pt x="1047017" y="3643017"/>
                  <a:pt x="704088" y="3708875"/>
                </a:cubicBezTo>
                <a:cubicBezTo>
                  <a:pt x="361159" y="3774733"/>
                  <a:pt x="250895" y="3673239"/>
                  <a:pt x="0" y="3708875"/>
                </a:cubicBezTo>
                <a:cubicBezTo>
                  <a:pt x="-16239" y="3577140"/>
                  <a:pt x="6971" y="3263723"/>
                  <a:pt x="0" y="3141947"/>
                </a:cubicBezTo>
                <a:cubicBezTo>
                  <a:pt x="-6971" y="3020171"/>
                  <a:pt x="31567" y="2849110"/>
                  <a:pt x="0" y="2649196"/>
                </a:cubicBezTo>
                <a:cubicBezTo>
                  <a:pt x="-31567" y="2449282"/>
                  <a:pt x="29670" y="2225958"/>
                  <a:pt x="0" y="2119357"/>
                </a:cubicBezTo>
                <a:cubicBezTo>
                  <a:pt x="-29670" y="2012756"/>
                  <a:pt x="43275" y="1825722"/>
                  <a:pt x="0" y="1552429"/>
                </a:cubicBezTo>
                <a:cubicBezTo>
                  <a:pt x="-43275" y="1279136"/>
                  <a:pt x="52701" y="1198043"/>
                  <a:pt x="0" y="1059679"/>
                </a:cubicBezTo>
                <a:cubicBezTo>
                  <a:pt x="-52701" y="921315"/>
                  <a:pt x="792" y="713840"/>
                  <a:pt x="0" y="604017"/>
                </a:cubicBezTo>
                <a:cubicBezTo>
                  <a:pt x="-792" y="494194"/>
                  <a:pt x="12763" y="20910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1748000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0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C1CEA5B3-F026-4EA7-8ECF-E1F5465E5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B486FE1-17CE-45A4-9CBC-8C0B185E1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AF0217B-4943-4BF1-8CDF-A5FB04C87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Abstract blurred public library with bookshelves">
            <a:extLst>
              <a:ext uri="{FF2B5EF4-FFF2-40B4-BE49-F238E27FC236}">
                <a16:creationId xmlns:a16="http://schemas.microsoft.com/office/drawing/2014/main" id="{52519E86-6E0D-AE09-2BF7-86483D286E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310" b="144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8E48D8-3498-47A2-830C-AE695EBE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227" y="1749693"/>
            <a:ext cx="917084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spcAft>
                <a:spcPts val="200"/>
              </a:spcAft>
              <a:tabLst/>
              <a:defRPr/>
            </a:pPr>
            <a:r>
              <a:rPr kumimoji="0" lang="en-US" sz="4400" b="0" i="0" u="none" strike="noStrike" cap="none" normalizeH="0" noProof="0" dirty="0">
                <a:ln>
                  <a:noFill/>
                </a:ln>
                <a:effectLst/>
                <a:uLnTx/>
                <a:uFillTx/>
              </a:rPr>
              <a:t>The Career Center has lots of information on internships,</a:t>
            </a:r>
            <a:br>
              <a:rPr kumimoji="0" lang="en-US" sz="4400" b="0" i="0" u="none" strike="noStrike" cap="none" normalizeH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4400" b="0" i="0" u="none" strike="noStrike" cap="none" normalizeH="0" noProof="0" dirty="0">
                <a:ln>
                  <a:noFill/>
                </a:ln>
                <a:effectLst/>
                <a:uLnTx/>
                <a:uFillTx/>
              </a:rPr>
              <a:t>apprenticeships, and popular trades &amp; trade schools.</a:t>
            </a:r>
            <a:br>
              <a:rPr kumimoji="0" lang="en-US" sz="4400" b="0" i="0" u="none" strike="noStrike" cap="none" normalizeH="0" noProof="0" dirty="0">
                <a:ln>
                  <a:noFill/>
                </a:ln>
                <a:effectLst/>
                <a:uLnTx/>
                <a:uFillTx/>
              </a:rPr>
            </a:br>
            <a:br>
              <a:rPr kumimoji="0" lang="en-US" sz="4400" b="0" i="0" u="none" strike="noStrike" cap="none" normalizeH="0" noProof="0" dirty="0">
                <a:ln>
                  <a:noFill/>
                </a:ln>
                <a:effectLst/>
                <a:uLnTx/>
                <a:uFillTx/>
              </a:rPr>
            </a:br>
            <a:endParaRPr lang="en-US" sz="440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F5EE6D3-6E41-4927-86E5-894CAA0AB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8094B8B8-F1C4-4DE3-A910-50070AF1D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616E870-313F-4C9C-AA0B-F09B143B6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826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16" y="984251"/>
            <a:ext cx="3213134" cy="18669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Scholarship Myths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06400"/>
            <a:ext cx="7174992" cy="6235700"/>
          </a:xfrm>
        </p:spPr>
        <p:txBody>
          <a:bodyPr anchor="ctr"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Only smart students with really good GPAs get scholarships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WRONG! 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There are scholarships that do not consider grades/GPAs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Scholarships are only for students with financial need 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WRONG! 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Many scholarships do not take financial need into account.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 Only seniors can apply for scholarships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WRONG!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If you take the time to look, you will find scholarships intended for any grade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Undocumented students can’t apply for scholarships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WRONG!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There are scholarships specifically for undocumented students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You can only apply for scholarships for your first year of college 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WRONG!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You can (and should!) apply for scholarships every year of college you attend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You can't apply for scholarships, because you don't know what you want to do or major in 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WRONG!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Although it’s helpful to have a direction, it’s not always required to win a scholarship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01D7FE-30E4-429A-A2A3-7F691BC93957}"/>
              </a:ext>
            </a:extLst>
          </p:cNvPr>
          <p:cNvSpPr txBox="1">
            <a:spLocks/>
          </p:cNvSpPr>
          <p:nvPr/>
        </p:nvSpPr>
        <p:spPr>
          <a:xfrm>
            <a:off x="749808" y="4032252"/>
            <a:ext cx="2609407" cy="2438399"/>
          </a:xfrm>
          <a:custGeom>
            <a:avLst/>
            <a:gdLst>
              <a:gd name="connsiteX0" fmla="*/ 0 w 2609407"/>
              <a:gd name="connsiteY0" fmla="*/ 0 h 2438399"/>
              <a:gd name="connsiteX1" fmla="*/ 2609407 w 2609407"/>
              <a:gd name="connsiteY1" fmla="*/ 0 h 2438399"/>
              <a:gd name="connsiteX2" fmla="*/ 2609407 w 2609407"/>
              <a:gd name="connsiteY2" fmla="*/ 2438399 h 2438399"/>
              <a:gd name="connsiteX3" fmla="*/ 0 w 2609407"/>
              <a:gd name="connsiteY3" fmla="*/ 2438399 h 2438399"/>
              <a:gd name="connsiteX4" fmla="*/ 0 w 2609407"/>
              <a:gd name="connsiteY4" fmla="*/ 0 h 243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407" h="2438399" fill="none" extrusionOk="0">
                <a:moveTo>
                  <a:pt x="0" y="0"/>
                </a:moveTo>
                <a:cubicBezTo>
                  <a:pt x="1133854" y="11242"/>
                  <a:pt x="1690245" y="-49686"/>
                  <a:pt x="2609407" y="0"/>
                </a:cubicBezTo>
                <a:cubicBezTo>
                  <a:pt x="2581905" y="689436"/>
                  <a:pt x="2518527" y="1560024"/>
                  <a:pt x="2609407" y="2438399"/>
                </a:cubicBezTo>
                <a:cubicBezTo>
                  <a:pt x="1814646" y="2353685"/>
                  <a:pt x="307501" y="2295884"/>
                  <a:pt x="0" y="2438399"/>
                </a:cubicBezTo>
                <a:cubicBezTo>
                  <a:pt x="856" y="1467720"/>
                  <a:pt x="-60273" y="1191112"/>
                  <a:pt x="0" y="0"/>
                </a:cubicBezTo>
                <a:close/>
              </a:path>
              <a:path w="2609407" h="2438399" stroke="0" extrusionOk="0">
                <a:moveTo>
                  <a:pt x="0" y="0"/>
                </a:moveTo>
                <a:cubicBezTo>
                  <a:pt x="297950" y="158790"/>
                  <a:pt x="1873067" y="-146611"/>
                  <a:pt x="2609407" y="0"/>
                </a:cubicBezTo>
                <a:cubicBezTo>
                  <a:pt x="2612593" y="1113492"/>
                  <a:pt x="2727118" y="1377620"/>
                  <a:pt x="2609407" y="2438399"/>
                </a:cubicBezTo>
                <a:cubicBezTo>
                  <a:pt x="1833379" y="2322456"/>
                  <a:pt x="1144019" y="2594752"/>
                  <a:pt x="0" y="2438399"/>
                </a:cubicBezTo>
                <a:cubicBezTo>
                  <a:pt x="-58627" y="2153184"/>
                  <a:pt x="-37498" y="937044"/>
                  <a:pt x="0" y="0"/>
                </a:cubicBezTo>
                <a:close/>
              </a:path>
            </a:pathLst>
          </a:custGeom>
          <a:ln w="63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5477336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FFFF00"/>
                </a:solidFill>
              </a:rPr>
              <a:t>THERE ARE SCHOLARSHIPS FOR EVERYONE! 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42D71E-BFF4-457E-BAA5-8C48E78D45BF}"/>
              </a:ext>
            </a:extLst>
          </p:cNvPr>
          <p:cNvCxnSpPr/>
          <p:nvPr/>
        </p:nvCxnSpPr>
        <p:spPr>
          <a:xfrm>
            <a:off x="10736" y="3429000"/>
            <a:ext cx="4040071" cy="0"/>
          </a:xfrm>
          <a:prstGeom prst="line">
            <a:avLst/>
          </a:prstGeom>
          <a:ln w="76200">
            <a:solidFill>
              <a:srgbClr val="AD84C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76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ongebob working at the krusty krab">
            <a:extLst>
              <a:ext uri="{FF2B5EF4-FFF2-40B4-BE49-F238E27FC236}">
                <a16:creationId xmlns:a16="http://schemas.microsoft.com/office/drawing/2014/main" id="{ECD6BFB5-5253-4C31-9F7C-84B0B4F9A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r="16756"/>
          <a:stretch/>
        </p:blipFill>
        <p:spPr bwMode="auto">
          <a:xfrm>
            <a:off x="6108700" y="-1"/>
            <a:ext cx="60944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178740"/>
            <a:ext cx="5070100" cy="1559412"/>
          </a:xfrm>
        </p:spPr>
        <p:txBody>
          <a:bodyPr>
            <a:normAutofit/>
          </a:bodyPr>
          <a:lstStyle/>
          <a:p>
            <a:r>
              <a:rPr lang="en-US" dirty="0"/>
              <a:t>Making Scholarships 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62" y="2413000"/>
            <a:ext cx="5463574" cy="36322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Minimum Wage= $8.75</a:t>
            </a:r>
          </a:p>
          <a:p>
            <a:r>
              <a:rPr lang="en-US" sz="2600" dirty="0"/>
              <a:t>Average Scholarship= $500 </a:t>
            </a:r>
          </a:p>
          <a:p>
            <a:r>
              <a:rPr lang="en-US" sz="2600" dirty="0"/>
              <a:t>60 Hours= 1 ½ weeks of work </a:t>
            </a:r>
          </a:p>
          <a:p>
            <a:r>
              <a:rPr lang="en-US" sz="2600" dirty="0"/>
              <a:t>$10= 50 Hours </a:t>
            </a:r>
          </a:p>
          <a:p>
            <a:pPr lvl="1">
              <a:buClr>
                <a:schemeClr val="tx1"/>
              </a:buClr>
            </a:pPr>
            <a:r>
              <a:rPr lang="en-US" sz="2400" dirty="0"/>
              <a:t>$12= 42 Hours </a:t>
            </a:r>
          </a:p>
          <a:p>
            <a:r>
              <a:rPr lang="en-US" sz="2600" dirty="0"/>
              <a:t>Most scholarships only take a </a:t>
            </a:r>
            <a:r>
              <a:rPr lang="en-US" sz="2600" dirty="0">
                <a:solidFill>
                  <a:schemeClr val="tx1"/>
                </a:solidFill>
              </a:rPr>
              <a:t>few hours </a:t>
            </a:r>
            <a:r>
              <a:rPr lang="en-US" sz="2600" dirty="0"/>
              <a:t>to apply for</a:t>
            </a:r>
          </a:p>
          <a:p>
            <a:r>
              <a:rPr lang="en-US" sz="2600" dirty="0"/>
              <a:t>You get faster the more you apply </a:t>
            </a:r>
          </a:p>
        </p:txBody>
      </p:sp>
    </p:spTree>
    <p:extLst>
      <p:ext uri="{BB962C8B-B14F-4D97-AF65-F5344CB8AC3E}">
        <p14:creationId xmlns:p14="http://schemas.microsoft.com/office/powerpoint/2010/main" val="102643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56" y="447188"/>
            <a:ext cx="10571998" cy="970450"/>
          </a:xfrm>
        </p:spPr>
        <p:txBody>
          <a:bodyPr/>
          <a:lstStyle/>
          <a:p>
            <a:pPr algn="ctr"/>
            <a:r>
              <a:rPr lang="en-US" dirty="0"/>
              <a:t>Types of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706" y="2366557"/>
            <a:ext cx="5121349" cy="335473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</a:rPr>
              <a:t>Need Based</a:t>
            </a:r>
          </a:p>
          <a:p>
            <a:pPr lvl="3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Your </a:t>
            </a:r>
            <a:r>
              <a:rPr lang="en-US" sz="2800" b="1" dirty="0">
                <a:solidFill>
                  <a:schemeClr val="tx1"/>
                </a:solidFill>
              </a:rPr>
              <a:t>circumstances </a:t>
            </a:r>
          </a:p>
          <a:p>
            <a:pPr lvl="3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Your family’s </a:t>
            </a:r>
            <a:r>
              <a:rPr lang="en-US" sz="2800" b="1" dirty="0">
                <a:solidFill>
                  <a:schemeClr val="tx1"/>
                </a:solidFill>
              </a:rPr>
              <a:t>income </a:t>
            </a:r>
          </a:p>
          <a:p>
            <a:pPr lvl="3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Your </a:t>
            </a:r>
            <a:r>
              <a:rPr lang="en-US" sz="2800" b="1" dirty="0">
                <a:solidFill>
                  <a:schemeClr val="tx1"/>
                </a:solidFill>
              </a:rPr>
              <a:t>background/situation 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Clr>
                <a:schemeClr val="tx1"/>
              </a:buClr>
              <a:buNone/>
            </a:pPr>
            <a:endParaRPr lang="en-US" sz="3000" b="1" u="sng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55555" y="2227708"/>
            <a:ext cx="5422588" cy="388410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b="1" u="sng" dirty="0"/>
              <a:t>Merit Based</a:t>
            </a:r>
            <a:endParaRPr lang="en-US" sz="2400" u="sng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Your </a:t>
            </a:r>
            <a:r>
              <a:rPr lang="en-US" sz="2800" b="1" dirty="0"/>
              <a:t>academic</a:t>
            </a:r>
            <a:r>
              <a:rPr lang="en-US" sz="2800" dirty="0"/>
              <a:t> history 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Your </a:t>
            </a:r>
            <a:r>
              <a:rPr lang="en-US" sz="2800" b="1" dirty="0"/>
              <a:t>involvement 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Your </a:t>
            </a:r>
            <a:r>
              <a:rPr lang="en-US" sz="2800" b="1" dirty="0"/>
              <a:t>achievements/ accomplishments</a:t>
            </a:r>
            <a:r>
              <a:rPr lang="en-US" sz="2800" dirty="0"/>
              <a:t> 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Your</a:t>
            </a:r>
            <a:r>
              <a:rPr lang="en-US" sz="2800" b="1" dirty="0"/>
              <a:t> resume </a:t>
            </a:r>
            <a:r>
              <a:rPr lang="en-US" sz="2800" dirty="0"/>
              <a:t> </a:t>
            </a:r>
          </a:p>
          <a:p>
            <a:pPr lvl="2">
              <a:buClr>
                <a:schemeClr val="tx1"/>
              </a:buClr>
            </a:pPr>
            <a:endParaRPr lang="en-US" sz="21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627826" y="1894637"/>
            <a:ext cx="0" cy="4963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99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56" y="447188"/>
            <a:ext cx="10571998" cy="970450"/>
          </a:xfrm>
        </p:spPr>
        <p:txBody>
          <a:bodyPr/>
          <a:lstStyle/>
          <a:p>
            <a:pPr algn="ctr"/>
            <a:r>
              <a:rPr lang="en-US" dirty="0"/>
              <a:t>Types of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68" y="1889467"/>
            <a:ext cx="5250488" cy="4340159"/>
          </a:xfrm>
        </p:spPr>
        <p:txBody>
          <a:bodyPr>
            <a:normAutofit/>
          </a:bodyPr>
          <a:lstStyle/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400" b="1" u="sng" dirty="0"/>
              <a:t>Grants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Don’t have to pay back 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Apply through </a:t>
            </a:r>
            <a:r>
              <a:rPr lang="en-US" sz="2400" dirty="0">
                <a:solidFill>
                  <a:srgbClr val="FFFF00"/>
                </a:solidFill>
              </a:rPr>
              <a:t>FAFSA</a:t>
            </a:r>
            <a:r>
              <a:rPr lang="en-US" sz="2400" dirty="0">
                <a:solidFill>
                  <a:schemeClr val="accent1"/>
                </a:solidFill>
              </a:rPr>
              <a:t> </a:t>
            </a:r>
            <a:r>
              <a:rPr lang="en-US" sz="2400" dirty="0">
                <a:solidFill>
                  <a:schemeClr val="tx1"/>
                </a:solidFill>
              </a:rPr>
              <a:t>for many</a:t>
            </a:r>
          </a:p>
          <a:p>
            <a:pPr lvl="6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 </a:t>
            </a:r>
            <a:r>
              <a:rPr lang="en-US" sz="2000" dirty="0"/>
              <a:t>Example</a:t>
            </a:r>
            <a:r>
              <a:rPr lang="en-US" sz="1800" dirty="0"/>
              <a:t>: </a:t>
            </a:r>
            <a:r>
              <a:rPr lang="en-US" sz="2400" b="1" dirty="0">
                <a:solidFill>
                  <a:schemeClr val="tx1"/>
                </a:solidFill>
              </a:rPr>
              <a:t>Pell Grant</a:t>
            </a:r>
          </a:p>
          <a:p>
            <a:pPr lvl="7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100" u="sng" dirty="0">
              <a:solidFill>
                <a:schemeClr val="tx1"/>
              </a:solidFill>
            </a:endParaRPr>
          </a:p>
          <a:p>
            <a:pPr lvl="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Foundations &amp; Corporations may also offer grants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92037" y="1889468"/>
            <a:ext cx="6188109" cy="434016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b="1" u="sng" dirty="0"/>
              <a:t>Loans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Have to pay back  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Apply through </a:t>
            </a:r>
            <a:r>
              <a:rPr lang="en-US" sz="2300" dirty="0">
                <a:solidFill>
                  <a:srgbClr val="FFFF00"/>
                </a:solidFill>
              </a:rPr>
              <a:t>FAFSA 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Two types 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b="1" i="1" dirty="0"/>
              <a:t>Subsidized=</a:t>
            </a:r>
            <a:r>
              <a:rPr lang="en-US" sz="2300" dirty="0"/>
              <a:t> Better interest rate</a:t>
            </a:r>
          </a:p>
          <a:p>
            <a:pPr lvl="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Don’t have to pay interest while in school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b="1" i="1" dirty="0"/>
              <a:t>Unsubsidized </a:t>
            </a:r>
            <a:r>
              <a:rPr lang="en-US" sz="2300" dirty="0"/>
              <a:t>= Pay interest while in school; generally not need based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FFFF00"/>
                </a:solidFill>
              </a:rPr>
              <a:t>A last resort-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/>
              <a:t>takes planning!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627826" y="1894637"/>
            <a:ext cx="0" cy="4963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68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BAE211-5994-4B22-BA65-97796FAA5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482" y="2792339"/>
            <a:ext cx="3309462" cy="3309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064DB4-B6D5-4591-A5E3-91E9BE941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92" t="3368" r="6070" b="9478"/>
          <a:stretch/>
        </p:blipFill>
        <p:spPr>
          <a:xfrm>
            <a:off x="1034317" y="3519852"/>
            <a:ext cx="3251637" cy="2689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56" y="447188"/>
            <a:ext cx="10571998" cy="970450"/>
          </a:xfrm>
        </p:spPr>
        <p:txBody>
          <a:bodyPr/>
          <a:lstStyle/>
          <a:p>
            <a:pPr algn="ctr"/>
            <a:r>
              <a:rPr lang="en-US" dirty="0"/>
              <a:t>Types of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56" y="2082011"/>
            <a:ext cx="5090160" cy="45886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b="1" u="sng" dirty="0"/>
              <a:t>Work Study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On campus jobs= best jobs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Apply through </a:t>
            </a:r>
            <a:r>
              <a:rPr lang="en-US" sz="2500" dirty="0">
                <a:solidFill>
                  <a:srgbClr val="FFFF00"/>
                </a:solidFill>
              </a:rPr>
              <a:t>FAFSA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27826" y="2082011"/>
            <a:ext cx="3295396" cy="37254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500" b="1" u="sng" dirty="0"/>
              <a:t>Scholarships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Don’t have to pay back!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Apply to as many as you can!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Many schools have institutional scholarships and require students to fill out </a:t>
            </a:r>
            <a:r>
              <a:rPr lang="en-US" sz="2500" dirty="0">
                <a:solidFill>
                  <a:srgbClr val="FFFF00"/>
                </a:solidFill>
              </a:rPr>
              <a:t>FAFSA</a:t>
            </a:r>
            <a:r>
              <a:rPr lang="en-US" sz="2500" dirty="0"/>
              <a:t> to award them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627826" y="1894637"/>
            <a:ext cx="0" cy="4963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17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9B9AE73-1992-4400-B250-E7B69E11F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480184"/>
            <a:ext cx="11496715" cy="8284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</a:t>
            </a:r>
            <a:r>
              <a:rPr lang="en-US" dirty="0"/>
              <a:t>ree 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/>
              <a:t>pplication for </a:t>
            </a:r>
            <a:r>
              <a:rPr lang="en-US" dirty="0">
                <a:solidFill>
                  <a:srgbClr val="FFFF00"/>
                </a:solidFill>
              </a:rPr>
              <a:t>F</a:t>
            </a:r>
            <a:r>
              <a:rPr lang="en-US" dirty="0"/>
              <a:t>ederal </a:t>
            </a:r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/>
              <a:t>tudent 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/>
              <a:t>id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978E89D-0945-4D1F-B3C8-DE03FAC74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241" y="1755311"/>
            <a:ext cx="7130924" cy="4444153"/>
          </a:xfrm>
        </p:spPr>
        <p:txBody>
          <a:bodyPr>
            <a:normAutofit/>
          </a:bodyPr>
          <a:lstStyle/>
          <a:p>
            <a:pPr lvl="2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The </a:t>
            </a:r>
            <a:r>
              <a:rPr lang="en-US" sz="3600" dirty="0">
                <a:solidFill>
                  <a:srgbClr val="FFFF00"/>
                </a:solidFill>
              </a:rPr>
              <a:t>best chance </a:t>
            </a:r>
            <a:r>
              <a:rPr lang="en-US" sz="3600" dirty="0"/>
              <a:t>you have to get money! 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Easiest way</a:t>
            </a:r>
            <a:r>
              <a:rPr lang="en-US" sz="2000" dirty="0">
                <a:solidFill>
                  <a:srgbClr val="FFFFFF"/>
                </a:solidFill>
              </a:rPr>
              <a:t> to apply for </a:t>
            </a:r>
            <a:r>
              <a:rPr lang="en-US" sz="2000" dirty="0">
                <a:solidFill>
                  <a:schemeClr val="tx1"/>
                </a:solidFill>
              </a:rPr>
              <a:t>multiple</a:t>
            </a:r>
            <a:r>
              <a:rPr lang="en-US" sz="2000" dirty="0">
                <a:solidFill>
                  <a:srgbClr val="FFFFFF"/>
                </a:solidFill>
              </a:rPr>
              <a:t> grants, scholarships, loans 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Most scholarships, require that you fill out </a:t>
            </a:r>
            <a:r>
              <a:rPr lang="en-US" sz="2000" dirty="0">
                <a:solidFill>
                  <a:schemeClr val="tx1"/>
                </a:solidFill>
              </a:rPr>
              <a:t>FAFSA</a:t>
            </a:r>
            <a:r>
              <a:rPr lang="en-US" sz="2000" dirty="0"/>
              <a:t> 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There is an alternative to </a:t>
            </a:r>
            <a:r>
              <a:rPr lang="en-US" sz="2000" dirty="0">
                <a:solidFill>
                  <a:schemeClr val="tx1"/>
                </a:solidFill>
              </a:rPr>
              <a:t>FAFSA</a:t>
            </a:r>
            <a:r>
              <a:rPr lang="en-US" sz="2000" dirty="0"/>
              <a:t> for </a:t>
            </a:r>
            <a:r>
              <a:rPr lang="en-US" sz="2000" dirty="0">
                <a:solidFill>
                  <a:schemeClr val="tx1"/>
                </a:solidFill>
              </a:rPr>
              <a:t>undocumented students 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 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en-US" sz="2000" b="1" dirty="0">
                <a:solidFill>
                  <a:schemeClr val="tx1"/>
                </a:solidFill>
              </a:rPr>
              <a:t>Opens Oct. 1</a:t>
            </a:r>
            <a:r>
              <a:rPr lang="en-US" sz="2000" b="1" baseline="30000" dirty="0">
                <a:solidFill>
                  <a:schemeClr val="tx1"/>
                </a:solidFill>
              </a:rPr>
              <a:t>st</a:t>
            </a:r>
            <a:r>
              <a:rPr lang="en-US" sz="2000" b="1" dirty="0">
                <a:solidFill>
                  <a:schemeClr val="tx1"/>
                </a:solidFill>
              </a:rPr>
              <a:t> every year</a:t>
            </a:r>
          </a:p>
          <a:p>
            <a:pPr lvl="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Deadline depends on school- FIRST COME, FIRST SERVE BASIS DON’T DELAY!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SHS FAFSA Nights: In October in computer lab B4 &amp; B5</a:t>
            </a:r>
          </a:p>
          <a:p>
            <a:pPr lvl="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We host workshop events where FAFSA experts from local institutions come help you and your family fill out the form.</a:t>
            </a:r>
          </a:p>
        </p:txBody>
      </p:sp>
      <p:pic>
        <p:nvPicPr>
          <p:cNvPr id="16" name="Picture 5" descr="A close up of a newspaper&#10;&#10;Description generated with high confidence">
            <a:extLst>
              <a:ext uri="{FF2B5EF4-FFF2-40B4-BE49-F238E27FC236}">
                <a16:creationId xmlns:a16="http://schemas.microsoft.com/office/drawing/2014/main" id="{46812790-FC4A-4292-90EB-7A63A84F4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982"/>
          <a:stretch/>
        </p:blipFill>
        <p:spPr>
          <a:xfrm>
            <a:off x="822121" y="3429000"/>
            <a:ext cx="3517192" cy="18688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31E58D-CDDE-47B7-89A8-356FFB98EAF1}"/>
              </a:ext>
            </a:extLst>
          </p:cNvPr>
          <p:cNvSpPr txBox="1"/>
          <p:nvPr/>
        </p:nvSpPr>
        <p:spPr>
          <a:xfrm>
            <a:off x="419450" y="2010395"/>
            <a:ext cx="407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keep saying, </a:t>
            </a:r>
            <a:r>
              <a:rPr lang="en-US" dirty="0">
                <a:solidFill>
                  <a:srgbClr val="FFFF00"/>
                </a:solidFill>
              </a:rPr>
              <a:t>FAFSA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WHAT IS IT?????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https://studentaid.gov/h/apply-for-aid/fafsa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61963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7099CE57667543B8200868D95E84D2" ma:contentTypeVersion="4" ma:contentTypeDescription="Create a new document." ma:contentTypeScope="" ma:versionID="45e776a0187fac3c0e2713ca6f38b595">
  <xsd:schema xmlns:xsd="http://www.w3.org/2001/XMLSchema" xmlns:xs="http://www.w3.org/2001/XMLSchema" xmlns:p="http://schemas.microsoft.com/office/2006/metadata/properties" xmlns:ns2="ac632270-dbdd-41e7-88be-b3db65b8a8ad" xmlns:ns3="8a3511de-bb2c-4443-bd14-fbc662efcb3d" targetNamespace="http://schemas.microsoft.com/office/2006/metadata/properties" ma:root="true" ma:fieldsID="f7f63709d06dfafeb50dadc468c5a884" ns2:_="" ns3:_="">
    <xsd:import namespace="ac632270-dbdd-41e7-88be-b3db65b8a8ad"/>
    <xsd:import namespace="8a3511de-bb2c-4443-bd14-fbc662efcb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32270-dbdd-41e7-88be-b3db65b8a8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511de-bb2c-4443-bd14-fbc662efcb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F0B07B-C868-40D7-A216-238665C0134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C126F58-9496-4343-80E5-CC738FFF8E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021841-BE25-4CB1-B787-A1F48F1A1F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632270-dbdd-41e7-88be-b3db65b8a8ad"/>
    <ds:schemaRef ds:uri="8a3511de-bb2c-4443-bd14-fbc662efcb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2492</TotalTime>
  <Words>978</Words>
  <Application>Microsoft Office PowerPoint</Application>
  <PresentationFormat>Widescreen</PresentationFormat>
  <Paragraphs>144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 2</vt:lpstr>
      <vt:lpstr>Retrospect</vt:lpstr>
      <vt:lpstr>Introduction to Scholarships</vt:lpstr>
      <vt:lpstr>WE ARE NOT SAYING YOU HAVE TO GO TO TRADITIONAL COLLEGE TO BE SUCCESSFUL </vt:lpstr>
      <vt:lpstr>The Career Center has lots of information on internships, apprenticeships, and popular trades &amp; trade schools.  </vt:lpstr>
      <vt:lpstr>Scholarship Myths</vt:lpstr>
      <vt:lpstr>Making Scholarships Work </vt:lpstr>
      <vt:lpstr>Types of Aid</vt:lpstr>
      <vt:lpstr>Types of Aid</vt:lpstr>
      <vt:lpstr>Types of Aid</vt:lpstr>
      <vt:lpstr>Free Application for Federal Student Aid</vt:lpstr>
      <vt:lpstr>Applying for scholarships: TIPS</vt:lpstr>
      <vt:lpstr>TMCC Nevada Promise Scholarship </vt:lpstr>
      <vt:lpstr>Sparks General Scholarship Application </vt:lpstr>
      <vt:lpstr>What to work  on now? </vt:lpstr>
      <vt:lpstr>It’s all on you 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apply for scholarships.</dc:title>
  <dc:creator>Ubando, Mary Jane</dc:creator>
  <cp:lastModifiedBy>Williams, Jennifer L</cp:lastModifiedBy>
  <cp:revision>408</cp:revision>
  <cp:lastPrinted>2021-09-15T18:06:21Z</cp:lastPrinted>
  <dcterms:created xsi:type="dcterms:W3CDTF">2017-10-11T15:53:20Z</dcterms:created>
  <dcterms:modified xsi:type="dcterms:W3CDTF">2022-05-18T17:20:42Z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0x010100317099CE57667543B8200868D95E84D2</vt:lpwstr>
  </property>
</Properties>
</file>